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handoutMasterIdLst>
    <p:handoutMasterId r:id="rId47"/>
  </p:handoutMasterIdLst>
  <p:sldIdLst>
    <p:sldId id="279" r:id="rId2"/>
    <p:sldId id="694" r:id="rId3"/>
    <p:sldId id="695" r:id="rId4"/>
    <p:sldId id="696" r:id="rId5"/>
    <p:sldId id="697" r:id="rId6"/>
    <p:sldId id="682" r:id="rId7"/>
    <p:sldId id="698" r:id="rId8"/>
    <p:sldId id="608" r:id="rId9"/>
    <p:sldId id="692" r:id="rId10"/>
    <p:sldId id="605" r:id="rId11"/>
    <p:sldId id="606" r:id="rId12"/>
    <p:sldId id="607" r:id="rId13"/>
    <p:sldId id="602" r:id="rId14"/>
    <p:sldId id="604" r:id="rId15"/>
    <p:sldId id="600" r:id="rId16"/>
    <p:sldId id="601" r:id="rId17"/>
    <p:sldId id="614" r:id="rId18"/>
    <p:sldId id="615" r:id="rId19"/>
    <p:sldId id="616" r:id="rId20"/>
    <p:sldId id="612" r:id="rId21"/>
    <p:sldId id="699" r:id="rId22"/>
    <p:sldId id="700" r:id="rId23"/>
    <p:sldId id="701" r:id="rId24"/>
    <p:sldId id="686" r:id="rId25"/>
    <p:sldId id="702" r:id="rId26"/>
    <p:sldId id="703" r:id="rId27"/>
    <p:sldId id="704" r:id="rId28"/>
    <p:sldId id="669" r:id="rId29"/>
    <p:sldId id="619" r:id="rId30"/>
    <p:sldId id="621" r:id="rId31"/>
    <p:sldId id="622" r:id="rId32"/>
    <p:sldId id="623" r:id="rId33"/>
    <p:sldId id="657" r:id="rId34"/>
    <p:sldId id="650" r:id="rId35"/>
    <p:sldId id="652" r:id="rId36"/>
    <p:sldId id="670" r:id="rId37"/>
    <p:sldId id="688" r:id="rId38"/>
    <p:sldId id="689" r:id="rId39"/>
    <p:sldId id="690" r:id="rId40"/>
    <p:sldId id="705" r:id="rId41"/>
    <p:sldId id="706" r:id="rId42"/>
    <p:sldId id="691" r:id="rId43"/>
    <p:sldId id="656" r:id="rId44"/>
    <p:sldId id="679" r:id="rId45"/>
  </p:sldIdLst>
  <p:sldSz cx="9144000" cy="6858000" type="screen4x3"/>
  <p:notesSz cx="6858000" cy="9144000"/>
  <p:defaultTextStyle>
    <a:defPPr>
      <a:defRPr lang="en-US"/>
    </a:defPPr>
    <a:lvl1pPr algn="l" defTabSz="454752"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4752" algn="l" defTabSz="454752"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09536" algn="l" defTabSz="454752"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64320" algn="l" defTabSz="454752"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19094" algn="l" defTabSz="454752"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73887" algn="l" defTabSz="454752" rtl="0" eaLnBrk="1" latinLnBrk="0" hangingPunct="1">
      <a:defRPr kern="1200">
        <a:solidFill>
          <a:schemeClr val="tx1"/>
        </a:solidFill>
        <a:latin typeface="Arial" charset="0"/>
        <a:ea typeface="ＭＳ Ｐゴシック" charset="-128"/>
        <a:cs typeface="ＭＳ Ｐゴシック" charset="-128"/>
      </a:defRPr>
    </a:lvl6pPr>
    <a:lvl7pPr marL="2728640" algn="l" defTabSz="454752" rtl="0" eaLnBrk="1" latinLnBrk="0" hangingPunct="1">
      <a:defRPr kern="1200">
        <a:solidFill>
          <a:schemeClr val="tx1"/>
        </a:solidFill>
        <a:latin typeface="Arial" charset="0"/>
        <a:ea typeface="ＭＳ Ｐゴシック" charset="-128"/>
        <a:cs typeface="ＭＳ Ｐゴシック" charset="-128"/>
      </a:defRPr>
    </a:lvl7pPr>
    <a:lvl8pPr marL="3183412" algn="l" defTabSz="454752" rtl="0" eaLnBrk="1" latinLnBrk="0" hangingPunct="1">
      <a:defRPr kern="1200">
        <a:solidFill>
          <a:schemeClr val="tx1"/>
        </a:solidFill>
        <a:latin typeface="Arial" charset="0"/>
        <a:ea typeface="ＭＳ Ｐゴシック" charset="-128"/>
        <a:cs typeface="ＭＳ Ｐゴシック" charset="-128"/>
      </a:defRPr>
    </a:lvl8pPr>
    <a:lvl9pPr marL="3638168" algn="l" defTabSz="454752" rtl="0" eaLnBrk="1" latinLnBrk="0" hangingPunct="1">
      <a:defRPr kern="1200">
        <a:solidFill>
          <a:schemeClr val="tx1"/>
        </a:solidFill>
        <a:latin typeface="Arial"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6092"/>
    <a:srgbClr val="102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787"/>
    <p:restoredTop sz="90929"/>
  </p:normalViewPr>
  <p:slideViewPr>
    <p:cSldViewPr snapToGrid="0" showGuides="1">
      <p:cViewPr varScale="1">
        <p:scale>
          <a:sx n="93" d="100"/>
          <a:sy n="93" d="100"/>
        </p:scale>
        <p:origin x="-96" y="-4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824"/>
    </p:cViewPr>
  </p:sorterViewPr>
  <p:notesViewPr>
    <p:cSldViewPr snapToGrid="0" showGuides="1">
      <p:cViewPr varScale="1">
        <p:scale>
          <a:sx n="90" d="100"/>
          <a:sy n="90" d="100"/>
        </p:scale>
        <p:origin x="-2856"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04E15072-02E9-9549-832D-4811EA92B125}" type="datetime1">
              <a:rPr lang="en-US"/>
              <a:pPr/>
              <a:t>8/13/14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AA78C68-05BC-A541-A281-5D02C230AF90}" type="slidenum">
              <a:rPr lang="en-US"/>
              <a:pPr/>
              <a:t>‹#›</a:t>
            </a:fld>
            <a:endParaRPr lang="en-US"/>
          </a:p>
        </p:txBody>
      </p:sp>
    </p:spTree>
    <p:extLst>
      <p:ext uri="{BB962C8B-B14F-4D97-AF65-F5344CB8AC3E}">
        <p14:creationId xmlns:p14="http://schemas.microsoft.com/office/powerpoint/2010/main" val="326241139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32E4492A-B2B8-B04B-8861-4B499B10D125}" type="datetime1">
              <a:rPr lang="en-US"/>
              <a:pPr/>
              <a:t>8/13/14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E8E19C82-FEC5-864E-89EE-AFC8772A1BAA}" type="slidenum">
              <a:rPr lang="en-US"/>
              <a:pPr/>
              <a:t>‹#›</a:t>
            </a:fld>
            <a:endParaRPr lang="en-US"/>
          </a:p>
        </p:txBody>
      </p:sp>
    </p:spTree>
    <p:extLst>
      <p:ext uri="{BB962C8B-B14F-4D97-AF65-F5344CB8AC3E}">
        <p14:creationId xmlns:p14="http://schemas.microsoft.com/office/powerpoint/2010/main" val="4035747834"/>
      </p:ext>
    </p:extLst>
  </p:cSld>
  <p:clrMap bg1="lt1" tx1="dk1" bg2="lt2" tx2="dk2" accent1="accent1" accent2="accent2" accent3="accent3" accent4="accent4" accent5="accent5" accent6="accent6" hlink="hlink" folHlink="folHlink"/>
  <p:hf sldNum="0" hdr="0" ftr="0" dt="0"/>
  <p:notesStyle>
    <a:lvl1pPr algn="l" defTabSz="454752" rtl="0" eaLnBrk="0" fontAlgn="base" hangingPunct="0">
      <a:spcBef>
        <a:spcPct val="30000"/>
      </a:spcBef>
      <a:spcAft>
        <a:spcPct val="0"/>
      </a:spcAft>
      <a:defRPr sz="1200" kern="1200">
        <a:solidFill>
          <a:schemeClr val="tx1"/>
        </a:solidFill>
        <a:latin typeface="+mn-lt"/>
        <a:ea typeface="ＭＳ Ｐゴシック" pitchFamily="-107" charset="-128"/>
        <a:cs typeface="ＭＳ Ｐゴシック" pitchFamily="-107" charset="-128"/>
      </a:defRPr>
    </a:lvl1pPr>
    <a:lvl2pPr marL="454752" algn="l" defTabSz="454752" rtl="0" eaLnBrk="0" fontAlgn="base" hangingPunct="0">
      <a:spcBef>
        <a:spcPct val="30000"/>
      </a:spcBef>
      <a:spcAft>
        <a:spcPct val="0"/>
      </a:spcAft>
      <a:defRPr sz="1200" kern="1200">
        <a:solidFill>
          <a:schemeClr val="tx1"/>
        </a:solidFill>
        <a:latin typeface="+mn-lt"/>
        <a:ea typeface="ＭＳ Ｐゴシック" pitchFamily="-107" charset="-128"/>
        <a:cs typeface="+mn-cs"/>
      </a:defRPr>
    </a:lvl2pPr>
    <a:lvl3pPr marL="909536" algn="l" defTabSz="454752" rtl="0" eaLnBrk="0" fontAlgn="base" hangingPunct="0">
      <a:spcBef>
        <a:spcPct val="30000"/>
      </a:spcBef>
      <a:spcAft>
        <a:spcPct val="0"/>
      </a:spcAft>
      <a:defRPr sz="1200" kern="1200">
        <a:solidFill>
          <a:schemeClr val="tx1"/>
        </a:solidFill>
        <a:latin typeface="+mn-lt"/>
        <a:ea typeface="ＭＳ Ｐゴシック" pitchFamily="-107" charset="-128"/>
        <a:cs typeface="+mn-cs"/>
      </a:defRPr>
    </a:lvl3pPr>
    <a:lvl4pPr marL="1364320" algn="l" defTabSz="454752" rtl="0" eaLnBrk="0" fontAlgn="base" hangingPunct="0">
      <a:spcBef>
        <a:spcPct val="30000"/>
      </a:spcBef>
      <a:spcAft>
        <a:spcPct val="0"/>
      </a:spcAft>
      <a:defRPr sz="1200" kern="1200">
        <a:solidFill>
          <a:schemeClr val="tx1"/>
        </a:solidFill>
        <a:latin typeface="+mn-lt"/>
        <a:ea typeface="ＭＳ Ｐゴシック" pitchFamily="-107" charset="-128"/>
        <a:cs typeface="+mn-cs"/>
      </a:defRPr>
    </a:lvl4pPr>
    <a:lvl5pPr marL="1819094" algn="l" defTabSz="454752" rtl="0" eaLnBrk="0" fontAlgn="base" hangingPunct="0">
      <a:spcBef>
        <a:spcPct val="30000"/>
      </a:spcBef>
      <a:spcAft>
        <a:spcPct val="0"/>
      </a:spcAft>
      <a:defRPr sz="1200" kern="1200">
        <a:solidFill>
          <a:schemeClr val="tx1"/>
        </a:solidFill>
        <a:latin typeface="+mn-lt"/>
        <a:ea typeface="ＭＳ Ｐゴシック" pitchFamily="-107" charset="-128"/>
        <a:cs typeface="+mn-cs"/>
      </a:defRPr>
    </a:lvl5pPr>
    <a:lvl6pPr marL="2273887" algn="l" defTabSz="454752" rtl="0" eaLnBrk="1" latinLnBrk="0" hangingPunct="1">
      <a:defRPr sz="1200" kern="1200">
        <a:solidFill>
          <a:schemeClr val="tx1"/>
        </a:solidFill>
        <a:latin typeface="+mn-lt"/>
        <a:ea typeface="+mn-ea"/>
        <a:cs typeface="+mn-cs"/>
      </a:defRPr>
    </a:lvl6pPr>
    <a:lvl7pPr marL="2728640" algn="l" defTabSz="454752" rtl="0" eaLnBrk="1" latinLnBrk="0" hangingPunct="1">
      <a:defRPr sz="1200" kern="1200">
        <a:solidFill>
          <a:schemeClr val="tx1"/>
        </a:solidFill>
        <a:latin typeface="+mn-lt"/>
        <a:ea typeface="+mn-ea"/>
        <a:cs typeface="+mn-cs"/>
      </a:defRPr>
    </a:lvl7pPr>
    <a:lvl8pPr marL="3183412" algn="l" defTabSz="454752" rtl="0" eaLnBrk="1" latinLnBrk="0" hangingPunct="1">
      <a:defRPr sz="1200" kern="1200">
        <a:solidFill>
          <a:schemeClr val="tx1"/>
        </a:solidFill>
        <a:latin typeface="+mn-lt"/>
        <a:ea typeface="+mn-ea"/>
        <a:cs typeface="+mn-cs"/>
      </a:defRPr>
    </a:lvl8pPr>
    <a:lvl9pPr marL="3638168" algn="l" defTabSz="45475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Rot="1" noChangeAspect="1"/>
          </p:cNvSpPr>
          <p:nvPr>
            <p:ph type="sldImg"/>
          </p:nvPr>
        </p:nvSpPr>
        <p:spPr bwMode="auto">
          <a:noFill/>
          <a:ln>
            <a:solidFill>
              <a:srgbClr val="000000"/>
            </a:solidFill>
            <a:miter lim="800000"/>
            <a:headEnd/>
            <a:tailEnd/>
          </a:ln>
        </p:spPr>
      </p:sp>
      <p:sp>
        <p:nvSpPr>
          <p:cNvPr id="50179" name="Rectangle 1027"/>
          <p:cNvSpPr>
            <a:spLocks noGrp="1"/>
          </p:cNvSpPr>
          <p:nvPr>
            <p:ph type="body" idx="1"/>
          </p:nvPr>
        </p:nvSpPr>
        <p:spPr bwMode="auto">
          <a:noFill/>
        </p:spPr>
        <p:txBody>
          <a:bodyPr/>
          <a:lstStyle/>
          <a:p>
            <a:endParaRPr lang="en-US">
              <a:ea typeface="ＭＳ Ｐゴシック" charset="-128"/>
              <a:cs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Shape 5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0" name="Shape 5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0066"/>
                </a:solidFill>
                <a:latin typeface="Arial" charset="0"/>
                <a:ea typeface="ヒラギノ角ゴ Pro W3" charset="0"/>
                <a:cs typeface="ヒラギノ角ゴ Pro W3" charset="0"/>
              </a:defRPr>
            </a:lvl1pPr>
            <a:lvl2pPr marL="37931725" indent="-37474525">
              <a:defRPr sz="2000">
                <a:solidFill>
                  <a:srgbClr val="000066"/>
                </a:solidFill>
                <a:latin typeface="Arial" charset="0"/>
                <a:ea typeface="ヒラギノ角ゴ Pro W3" charset="0"/>
                <a:cs typeface="ヒラギノ角ゴ Pro W3" charset="0"/>
              </a:defRPr>
            </a:lvl2pPr>
            <a:lvl3pPr>
              <a:defRPr sz="2000">
                <a:solidFill>
                  <a:srgbClr val="000066"/>
                </a:solidFill>
                <a:latin typeface="Arial" charset="0"/>
                <a:ea typeface="ヒラギノ角ゴ Pro W3" charset="0"/>
                <a:cs typeface="ヒラギノ角ゴ Pro W3" charset="0"/>
              </a:defRPr>
            </a:lvl3pPr>
            <a:lvl4pPr>
              <a:defRPr sz="2000">
                <a:solidFill>
                  <a:srgbClr val="000066"/>
                </a:solidFill>
                <a:latin typeface="Arial" charset="0"/>
                <a:ea typeface="ヒラギノ角ゴ Pro W3" charset="0"/>
                <a:cs typeface="ヒラギノ角ゴ Pro W3" charset="0"/>
              </a:defRPr>
            </a:lvl4pPr>
            <a:lvl5pPr>
              <a:defRPr sz="2000">
                <a:solidFill>
                  <a:srgbClr val="000066"/>
                </a:solidFill>
                <a:latin typeface="Arial" charset="0"/>
                <a:ea typeface="ヒラギノ角ゴ Pro W3" charset="0"/>
                <a:cs typeface="ヒラギノ角ゴ Pro W3" charset="0"/>
              </a:defRPr>
            </a:lvl5pPr>
            <a:lvl6pPr marL="457200" eaLnBrk="0" fontAlgn="base" hangingPunct="0">
              <a:spcBef>
                <a:spcPct val="0"/>
              </a:spcBef>
              <a:spcAft>
                <a:spcPct val="0"/>
              </a:spcAft>
              <a:defRPr sz="2000">
                <a:solidFill>
                  <a:srgbClr val="000066"/>
                </a:solidFill>
                <a:latin typeface="Arial" charset="0"/>
                <a:ea typeface="ヒラギノ角ゴ Pro W3" charset="0"/>
                <a:cs typeface="ヒラギノ角ゴ Pro W3" charset="0"/>
              </a:defRPr>
            </a:lvl6pPr>
            <a:lvl7pPr marL="914400" eaLnBrk="0" fontAlgn="base" hangingPunct="0">
              <a:spcBef>
                <a:spcPct val="0"/>
              </a:spcBef>
              <a:spcAft>
                <a:spcPct val="0"/>
              </a:spcAft>
              <a:defRPr sz="2000">
                <a:solidFill>
                  <a:srgbClr val="000066"/>
                </a:solidFill>
                <a:latin typeface="Arial" charset="0"/>
                <a:ea typeface="ヒラギノ角ゴ Pro W3" charset="0"/>
                <a:cs typeface="ヒラギノ角ゴ Pro W3" charset="0"/>
              </a:defRPr>
            </a:lvl7pPr>
            <a:lvl8pPr marL="1371600" eaLnBrk="0" fontAlgn="base" hangingPunct="0">
              <a:spcBef>
                <a:spcPct val="0"/>
              </a:spcBef>
              <a:spcAft>
                <a:spcPct val="0"/>
              </a:spcAft>
              <a:defRPr sz="2000">
                <a:solidFill>
                  <a:srgbClr val="000066"/>
                </a:solidFill>
                <a:latin typeface="Arial" charset="0"/>
                <a:ea typeface="ヒラギノ角ゴ Pro W3" charset="0"/>
                <a:cs typeface="ヒラギノ角ゴ Pro W3" charset="0"/>
              </a:defRPr>
            </a:lvl8pPr>
            <a:lvl9pPr marL="1828800" eaLnBrk="0" fontAlgn="base" hangingPunct="0">
              <a:spcBef>
                <a:spcPct val="0"/>
              </a:spcBef>
              <a:spcAft>
                <a:spcPct val="0"/>
              </a:spcAft>
              <a:defRPr sz="2000">
                <a:solidFill>
                  <a:srgbClr val="000066"/>
                </a:solidFill>
                <a:latin typeface="Arial" charset="0"/>
                <a:ea typeface="ヒラギノ角ゴ Pro W3" charset="0"/>
                <a:cs typeface="ヒラギノ角ゴ Pro W3" charset="0"/>
              </a:defRPr>
            </a:lvl9pPr>
          </a:lstStyle>
          <a:p>
            <a:fld id="{2F1DB063-1996-2449-B6D1-AE2B8254636A}" type="slidenum">
              <a:rPr lang="en-US" sz="1200"/>
              <a:pPr/>
              <a:t>6</a:t>
            </a:fld>
            <a:endParaRPr lang="en-US" sz="1200"/>
          </a:p>
        </p:txBody>
      </p:sp>
      <p:sp>
        <p:nvSpPr>
          <p:cNvPr id="22531" name="Rectangle 2"/>
          <p:cNvSpPr>
            <a:spLocks noGrp="1" noRot="1" noChangeAspect="1" noChangeArrowheads="1" noTextEdit="1"/>
          </p:cNvSpPr>
          <p:nvPr>
            <p:ph type="sldImg"/>
          </p:nvPr>
        </p:nvSpPr>
        <p:spPr>
          <a:solidFill>
            <a:srgbClr val="FFFFFF"/>
          </a:solidFill>
          <a:ln/>
        </p:spPr>
      </p:sp>
      <p:sp>
        <p:nvSpPr>
          <p:cNvPr id="22532"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lIns="91433" tIns="45717" rIns="91433" bIns="45717"/>
          <a:lstStyle/>
          <a:p>
            <a:endParaRPr lang="en-US">
              <a:latin typeface="Times" charset="0"/>
              <a:ea typeface="ヒラギノ角ゴ Pro W3" charset="0"/>
              <a:cs typeface="ヒラギノ角ゴ Pro W3"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Shape 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 name="Shape 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3" name="Shape 4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6" name="Shape 3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rgbClr val="10253F"/>
        </a:solidFill>
        <a:effectLst/>
      </p:bgPr>
    </p:bg>
    <p:spTree>
      <p:nvGrpSpPr>
        <p:cNvPr id="1" name=""/>
        <p:cNvGrpSpPr/>
        <p:nvPr/>
      </p:nvGrpSpPr>
      <p:grpSpPr>
        <a:xfrm>
          <a:off x="0" y="0"/>
          <a:ext cx="0" cy="0"/>
          <a:chOff x="0" y="0"/>
          <a:chExt cx="0" cy="0"/>
        </a:xfrm>
      </p:grpSpPr>
      <p:pic>
        <p:nvPicPr>
          <p:cNvPr id="2" name="Picture 24" descr="XBD200302-00063-02.jpg"/>
          <p:cNvPicPr>
            <a:picLocks noChangeAspect="1"/>
          </p:cNvPicPr>
          <p:nvPr/>
        </p:nvPicPr>
        <p:blipFill>
          <a:blip r:embed="rId2"/>
          <a:srcRect l="3206" t="26352" r="66402" b="1721"/>
          <a:stretch>
            <a:fillRect/>
          </a:stretch>
        </p:blipFill>
        <p:spPr bwMode="auto">
          <a:xfrm>
            <a:off x="0" y="1066800"/>
            <a:ext cx="9144000" cy="5791200"/>
          </a:xfrm>
          <a:prstGeom prst="rect">
            <a:avLst/>
          </a:prstGeom>
          <a:noFill/>
          <a:ln w="9525">
            <a:noFill/>
            <a:miter lim="800000"/>
            <a:headEnd/>
            <a:tailEnd/>
          </a:ln>
        </p:spPr>
      </p:pic>
      <p:grpSp>
        <p:nvGrpSpPr>
          <p:cNvPr id="3" name="Group 6"/>
          <p:cNvGrpSpPr>
            <a:grpSpLocks/>
          </p:cNvGrpSpPr>
          <p:nvPr/>
        </p:nvGrpSpPr>
        <p:grpSpPr bwMode="auto">
          <a:xfrm>
            <a:off x="0" y="158750"/>
            <a:ext cx="9144000" cy="6699250"/>
            <a:chOff x="0" y="158750"/>
            <a:chExt cx="9144000" cy="6699250"/>
          </a:xfrm>
        </p:grpSpPr>
        <p:sp>
          <p:nvSpPr>
            <p:cNvPr id="4" name="Rectangle 3"/>
            <p:cNvSpPr/>
            <p:nvPr userDrawn="1"/>
          </p:nvSpPr>
          <p:spPr>
            <a:xfrm>
              <a:off x="0" y="1054100"/>
              <a:ext cx="9144000" cy="5803900"/>
            </a:xfrm>
            <a:prstGeom prst="rect">
              <a:avLst/>
            </a:prstGeom>
            <a:solidFill>
              <a:schemeClr val="accent1">
                <a:lumMod val="75000"/>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charset="-128"/>
                <a:cs typeface="ＭＳ Ｐゴシック" charset="-128"/>
              </a:endParaRPr>
            </a:p>
          </p:txBody>
        </p:sp>
        <p:pic>
          <p:nvPicPr>
            <p:cNvPr id="5" name="Picture 8" descr="LBNL_DOE_Banner_White.eps"/>
            <p:cNvPicPr>
              <a:picLocks noChangeAspect="1"/>
            </p:cNvPicPr>
            <p:nvPr userDrawn="1"/>
          </p:nvPicPr>
          <p:blipFill>
            <a:blip r:embed="rId3"/>
            <a:srcRect/>
            <a:stretch>
              <a:fillRect/>
            </a:stretch>
          </p:blipFill>
          <p:spPr bwMode="auto">
            <a:xfrm>
              <a:off x="347663" y="158750"/>
              <a:ext cx="8459787" cy="630238"/>
            </a:xfrm>
            <a:prstGeom prst="rect">
              <a:avLst/>
            </a:prstGeom>
            <a:noFill/>
            <a:ln w="9525">
              <a:noFill/>
              <a:miter lim="800000"/>
              <a:headEnd/>
              <a:tailEnd/>
            </a:ln>
          </p:spPr>
        </p:pic>
        <p:cxnSp>
          <p:nvCxnSpPr>
            <p:cNvPr id="6" name="Straight Connector 5"/>
            <p:cNvCxnSpPr/>
            <p:nvPr userDrawn="1"/>
          </p:nvCxnSpPr>
          <p:spPr>
            <a:xfrm>
              <a:off x="0" y="1050925"/>
              <a:ext cx="9144000" cy="1588"/>
            </a:xfrm>
            <a:prstGeom prst="line">
              <a:avLst/>
            </a:prstGeom>
            <a:ln w="6350" cap="flat" cmpd="sng" algn="ctr">
              <a:solidFill>
                <a:srgbClr val="FFFFFF"/>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4752" indent="0">
              <a:buNone/>
              <a:defRPr sz="2800"/>
            </a:lvl2pPr>
            <a:lvl3pPr marL="909536" indent="0">
              <a:buNone/>
              <a:defRPr sz="2400"/>
            </a:lvl3pPr>
            <a:lvl4pPr marL="1364320" indent="0">
              <a:buNone/>
              <a:defRPr sz="2000"/>
            </a:lvl4pPr>
            <a:lvl5pPr marL="1819094" indent="0">
              <a:buNone/>
              <a:defRPr sz="2000"/>
            </a:lvl5pPr>
            <a:lvl6pPr marL="2273887" indent="0">
              <a:buNone/>
              <a:defRPr sz="2000"/>
            </a:lvl6pPr>
            <a:lvl7pPr marL="2728640" indent="0">
              <a:buNone/>
              <a:defRPr sz="2000"/>
            </a:lvl7pPr>
            <a:lvl8pPr marL="3183412" indent="0">
              <a:buNone/>
              <a:defRPr sz="2000"/>
            </a:lvl8pPr>
            <a:lvl9pPr marL="3638168"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4752" indent="0">
              <a:buNone/>
              <a:defRPr sz="1200"/>
            </a:lvl2pPr>
            <a:lvl3pPr marL="909536" indent="0">
              <a:buNone/>
              <a:defRPr sz="1000"/>
            </a:lvl3pPr>
            <a:lvl4pPr marL="1364320" indent="0">
              <a:buNone/>
              <a:defRPr sz="900"/>
            </a:lvl4pPr>
            <a:lvl5pPr marL="1819094" indent="0">
              <a:buNone/>
              <a:defRPr sz="900"/>
            </a:lvl5pPr>
            <a:lvl6pPr marL="2273887" indent="0">
              <a:buNone/>
              <a:defRPr sz="900"/>
            </a:lvl6pPr>
            <a:lvl7pPr marL="2728640" indent="0">
              <a:buNone/>
              <a:defRPr sz="900"/>
            </a:lvl7pPr>
            <a:lvl8pPr marL="3183412" indent="0">
              <a:buNone/>
              <a:defRPr sz="900"/>
            </a:lvl8pPr>
            <a:lvl9pPr marL="3638168" indent="0">
              <a:buNone/>
              <a:defRPr sz="900"/>
            </a:lvl9pPr>
          </a:lstStyle>
          <a:p>
            <a:pPr lvl="0"/>
            <a:r>
              <a:rPr lang="en-US" smtClean="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4752" indent="0" algn="ctr">
              <a:buNone/>
              <a:defRPr>
                <a:solidFill>
                  <a:schemeClr val="tx1">
                    <a:tint val="75000"/>
                  </a:schemeClr>
                </a:solidFill>
              </a:defRPr>
            </a:lvl2pPr>
            <a:lvl3pPr marL="909536" indent="0" algn="ctr">
              <a:buNone/>
              <a:defRPr>
                <a:solidFill>
                  <a:schemeClr val="tx1">
                    <a:tint val="75000"/>
                  </a:schemeClr>
                </a:solidFill>
              </a:defRPr>
            </a:lvl3pPr>
            <a:lvl4pPr marL="1364320" indent="0" algn="ctr">
              <a:buNone/>
              <a:defRPr>
                <a:solidFill>
                  <a:schemeClr val="tx1">
                    <a:tint val="75000"/>
                  </a:schemeClr>
                </a:solidFill>
              </a:defRPr>
            </a:lvl4pPr>
            <a:lvl5pPr marL="1819094" indent="0" algn="ctr">
              <a:buNone/>
              <a:defRPr>
                <a:solidFill>
                  <a:schemeClr val="tx1">
                    <a:tint val="75000"/>
                  </a:schemeClr>
                </a:solidFill>
              </a:defRPr>
            </a:lvl5pPr>
            <a:lvl6pPr marL="2273887" indent="0" algn="ctr">
              <a:buNone/>
              <a:defRPr>
                <a:solidFill>
                  <a:schemeClr val="tx1">
                    <a:tint val="75000"/>
                  </a:schemeClr>
                </a:solidFill>
              </a:defRPr>
            </a:lvl6pPr>
            <a:lvl7pPr marL="2728640" indent="0" algn="ctr">
              <a:buNone/>
              <a:defRPr>
                <a:solidFill>
                  <a:schemeClr val="tx1">
                    <a:tint val="75000"/>
                  </a:schemeClr>
                </a:solidFill>
              </a:defRPr>
            </a:lvl7pPr>
            <a:lvl8pPr marL="3183412" indent="0" algn="ctr">
              <a:buNone/>
              <a:defRPr>
                <a:solidFill>
                  <a:schemeClr val="tx1">
                    <a:tint val="75000"/>
                  </a:schemeClr>
                </a:solidFill>
              </a:defRPr>
            </a:lvl8pPr>
            <a:lvl9pPr marL="3638168"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004"/>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817"/>
            <a:ext cx="7772400" cy="1500187"/>
          </a:xfrm>
        </p:spPr>
        <p:txBody>
          <a:bodyPr anchor="b"/>
          <a:lstStyle>
            <a:lvl1pPr marL="0" indent="0">
              <a:buNone/>
              <a:defRPr sz="2000">
                <a:solidFill>
                  <a:schemeClr val="tx1">
                    <a:tint val="75000"/>
                  </a:schemeClr>
                </a:solidFill>
              </a:defRPr>
            </a:lvl1pPr>
            <a:lvl2pPr marL="454752" indent="0">
              <a:buNone/>
              <a:defRPr sz="1800">
                <a:solidFill>
                  <a:schemeClr val="tx1">
                    <a:tint val="75000"/>
                  </a:schemeClr>
                </a:solidFill>
              </a:defRPr>
            </a:lvl2pPr>
            <a:lvl3pPr marL="909536" indent="0">
              <a:buNone/>
              <a:defRPr sz="1600">
                <a:solidFill>
                  <a:schemeClr val="tx1">
                    <a:tint val="75000"/>
                  </a:schemeClr>
                </a:solidFill>
              </a:defRPr>
            </a:lvl3pPr>
            <a:lvl4pPr marL="1364320" indent="0">
              <a:buNone/>
              <a:defRPr sz="1400">
                <a:solidFill>
                  <a:schemeClr val="tx1">
                    <a:tint val="75000"/>
                  </a:schemeClr>
                </a:solidFill>
              </a:defRPr>
            </a:lvl4pPr>
            <a:lvl5pPr marL="1819094" indent="0">
              <a:buNone/>
              <a:defRPr sz="1400">
                <a:solidFill>
                  <a:schemeClr val="tx1">
                    <a:tint val="75000"/>
                  </a:schemeClr>
                </a:solidFill>
              </a:defRPr>
            </a:lvl5pPr>
            <a:lvl6pPr marL="2273887" indent="0">
              <a:buNone/>
              <a:defRPr sz="1400">
                <a:solidFill>
                  <a:schemeClr val="tx1">
                    <a:tint val="75000"/>
                  </a:schemeClr>
                </a:solidFill>
              </a:defRPr>
            </a:lvl6pPr>
            <a:lvl7pPr marL="2728640" indent="0">
              <a:buNone/>
              <a:defRPr sz="1400">
                <a:solidFill>
                  <a:schemeClr val="tx1">
                    <a:tint val="75000"/>
                  </a:schemeClr>
                </a:solidFill>
              </a:defRPr>
            </a:lvl7pPr>
            <a:lvl8pPr marL="3183412" indent="0">
              <a:buNone/>
              <a:defRPr sz="1400">
                <a:solidFill>
                  <a:schemeClr val="tx1">
                    <a:tint val="75000"/>
                  </a:schemeClr>
                </a:solidFill>
              </a:defRPr>
            </a:lvl8pPr>
            <a:lvl9pPr marL="3638168"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3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3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4752" indent="0">
              <a:buNone/>
              <a:defRPr sz="2000" b="1"/>
            </a:lvl2pPr>
            <a:lvl3pPr marL="909536" indent="0">
              <a:buNone/>
              <a:defRPr sz="1800" b="1"/>
            </a:lvl3pPr>
            <a:lvl4pPr marL="1364320" indent="0">
              <a:buNone/>
              <a:defRPr sz="1600" b="1"/>
            </a:lvl4pPr>
            <a:lvl5pPr marL="1819094" indent="0">
              <a:buNone/>
              <a:defRPr sz="1600" b="1"/>
            </a:lvl5pPr>
            <a:lvl6pPr marL="2273887" indent="0">
              <a:buNone/>
              <a:defRPr sz="1600" b="1"/>
            </a:lvl6pPr>
            <a:lvl7pPr marL="2728640" indent="0">
              <a:buNone/>
              <a:defRPr sz="1600" b="1"/>
            </a:lvl7pPr>
            <a:lvl8pPr marL="3183412" indent="0">
              <a:buNone/>
              <a:defRPr sz="1600" b="1"/>
            </a:lvl8pPr>
            <a:lvl9pPr marL="363816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4752" indent="0">
              <a:buNone/>
              <a:defRPr sz="2000" b="1"/>
            </a:lvl2pPr>
            <a:lvl3pPr marL="909536" indent="0">
              <a:buNone/>
              <a:defRPr sz="1800" b="1"/>
            </a:lvl3pPr>
            <a:lvl4pPr marL="1364320" indent="0">
              <a:buNone/>
              <a:defRPr sz="1600" b="1"/>
            </a:lvl4pPr>
            <a:lvl5pPr marL="1819094" indent="0">
              <a:buNone/>
              <a:defRPr sz="1600" b="1"/>
            </a:lvl5pPr>
            <a:lvl6pPr marL="2273887" indent="0">
              <a:buNone/>
              <a:defRPr sz="1600" b="1"/>
            </a:lvl6pPr>
            <a:lvl7pPr marL="2728640" indent="0">
              <a:buNone/>
              <a:defRPr sz="1600" b="1"/>
            </a:lvl7pPr>
            <a:lvl8pPr marL="3183412" indent="0">
              <a:buNone/>
              <a:defRPr sz="1600" b="1"/>
            </a:lvl8pPr>
            <a:lvl9pPr marL="363816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1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4752" indent="0">
              <a:buNone/>
              <a:defRPr sz="1200"/>
            </a:lvl2pPr>
            <a:lvl3pPr marL="909536" indent="0">
              <a:buNone/>
              <a:defRPr sz="1000"/>
            </a:lvl3pPr>
            <a:lvl4pPr marL="1364320" indent="0">
              <a:buNone/>
              <a:defRPr sz="900"/>
            </a:lvl4pPr>
            <a:lvl5pPr marL="1819094" indent="0">
              <a:buNone/>
              <a:defRPr sz="900"/>
            </a:lvl5pPr>
            <a:lvl6pPr marL="2273887" indent="0">
              <a:buNone/>
              <a:defRPr sz="900"/>
            </a:lvl6pPr>
            <a:lvl7pPr marL="2728640" indent="0">
              <a:buNone/>
              <a:defRPr sz="900"/>
            </a:lvl7pPr>
            <a:lvl8pPr marL="3183412" indent="0">
              <a:buNone/>
              <a:defRPr sz="900"/>
            </a:lvl8pPr>
            <a:lvl9pPr marL="3638168"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61938"/>
            <a:ext cx="8229600" cy="1143000"/>
          </a:xfrm>
          <a:prstGeom prst="rect">
            <a:avLst/>
          </a:prstGeom>
          <a:noFill/>
          <a:ln w="9525">
            <a:noFill/>
            <a:miter lim="800000"/>
            <a:headEnd/>
            <a:tailEnd/>
          </a:ln>
        </p:spPr>
        <p:txBody>
          <a:bodyPr vert="horz" wrap="square" lIns="90947" tIns="45474" rIns="90947" bIns="45474"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304"/>
            <a:ext cx="8229600" cy="4525963"/>
          </a:xfrm>
          <a:prstGeom prst="rect">
            <a:avLst/>
          </a:prstGeom>
          <a:noFill/>
          <a:ln w="9525">
            <a:noFill/>
            <a:miter lim="800000"/>
            <a:headEnd/>
            <a:tailEnd/>
          </a:ln>
        </p:spPr>
        <p:txBody>
          <a:bodyPr vert="horz" wrap="square" lIns="90947" tIns="45474" rIns="90947" bIns="45474" numCol="1" anchor="t" anchorCtr="0" compatLnSpc="1">
            <a:prstTxWarp prst="textNoShape">
              <a:avLst/>
            </a:prstTxWarp>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29" name="Picture 22" descr="LBNL_BlueLogo.eps"/>
          <p:cNvPicPr>
            <a:picLocks noChangeAspect="1"/>
          </p:cNvPicPr>
          <p:nvPr/>
        </p:nvPicPr>
        <p:blipFill>
          <a:blip r:embed="rId12"/>
          <a:srcRect/>
          <a:stretch>
            <a:fillRect/>
          </a:stretch>
        </p:blipFill>
        <p:spPr bwMode="auto">
          <a:xfrm>
            <a:off x="6277114" y="6492886"/>
            <a:ext cx="2641600" cy="3651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18" r:id="rId1"/>
    <p:sldLayoutId id="2147483817" r:id="rId2"/>
    <p:sldLayoutId id="2147483816" r:id="rId3"/>
    <p:sldLayoutId id="2147483815" r:id="rId4"/>
    <p:sldLayoutId id="2147483814" r:id="rId5"/>
    <p:sldLayoutId id="2147483813" r:id="rId6"/>
    <p:sldLayoutId id="2147483812" r:id="rId7"/>
    <p:sldLayoutId id="2147483811" r:id="rId8"/>
    <p:sldLayoutId id="2147483810" r:id="rId9"/>
    <p:sldLayoutId id="2147483809" r:id="rId10"/>
  </p:sldLayoutIdLst>
  <p:timing>
    <p:tnLst>
      <p:par>
        <p:cTn xmlns:p14="http://schemas.microsoft.com/office/powerpoint/2010/main" id="1" dur="indefinite" restart="never" nodeType="tmRoot"/>
      </p:par>
    </p:tnLst>
  </p:timing>
  <p:hf sldNum="0" hdr="0" ftr="0" dt="0"/>
  <p:txStyles>
    <p:titleStyle>
      <a:lvl1pPr algn="l" defTabSz="454752" rtl="0" eaLnBrk="0" fontAlgn="base" hangingPunct="0">
        <a:spcBef>
          <a:spcPct val="0"/>
        </a:spcBef>
        <a:spcAft>
          <a:spcPct val="0"/>
        </a:spcAft>
        <a:defRPr sz="3200" b="1" kern="1200">
          <a:solidFill>
            <a:schemeClr val="tx1"/>
          </a:solidFill>
          <a:latin typeface="Arial" pitchFamily="-112" charset="0"/>
          <a:ea typeface="ＭＳ Ｐゴシック" pitchFamily="26" charset="-128"/>
          <a:cs typeface="ＭＳ Ｐゴシック" pitchFamily="26" charset="-128"/>
        </a:defRPr>
      </a:lvl1pPr>
      <a:lvl2pPr algn="l" defTabSz="454752" rtl="0" eaLnBrk="0" fontAlgn="base" hangingPunct="0">
        <a:spcBef>
          <a:spcPct val="0"/>
        </a:spcBef>
        <a:spcAft>
          <a:spcPct val="0"/>
        </a:spcAft>
        <a:defRPr sz="3200" b="1">
          <a:solidFill>
            <a:schemeClr val="tx1"/>
          </a:solidFill>
          <a:latin typeface="Arial" pitchFamily="-112" charset="0"/>
          <a:ea typeface="ＭＳ Ｐゴシック" pitchFamily="26" charset="-128"/>
          <a:cs typeface="ＭＳ Ｐゴシック" pitchFamily="26" charset="-128"/>
        </a:defRPr>
      </a:lvl2pPr>
      <a:lvl3pPr algn="l" defTabSz="454752" rtl="0" eaLnBrk="0" fontAlgn="base" hangingPunct="0">
        <a:spcBef>
          <a:spcPct val="0"/>
        </a:spcBef>
        <a:spcAft>
          <a:spcPct val="0"/>
        </a:spcAft>
        <a:defRPr sz="3200" b="1">
          <a:solidFill>
            <a:schemeClr val="tx1"/>
          </a:solidFill>
          <a:latin typeface="Arial" pitchFamily="-112" charset="0"/>
          <a:ea typeface="ＭＳ Ｐゴシック" pitchFamily="26" charset="-128"/>
          <a:cs typeface="ＭＳ Ｐゴシック" pitchFamily="26" charset="-128"/>
        </a:defRPr>
      </a:lvl3pPr>
      <a:lvl4pPr algn="l" defTabSz="454752" rtl="0" eaLnBrk="0" fontAlgn="base" hangingPunct="0">
        <a:spcBef>
          <a:spcPct val="0"/>
        </a:spcBef>
        <a:spcAft>
          <a:spcPct val="0"/>
        </a:spcAft>
        <a:defRPr sz="3200" b="1">
          <a:solidFill>
            <a:schemeClr val="tx1"/>
          </a:solidFill>
          <a:latin typeface="Arial" pitchFamily="-112" charset="0"/>
          <a:ea typeface="ＭＳ Ｐゴシック" pitchFamily="26" charset="-128"/>
          <a:cs typeface="ＭＳ Ｐゴシック" pitchFamily="26" charset="-128"/>
        </a:defRPr>
      </a:lvl4pPr>
      <a:lvl5pPr algn="l" defTabSz="454752" rtl="0" eaLnBrk="0" fontAlgn="base" hangingPunct="0">
        <a:spcBef>
          <a:spcPct val="0"/>
        </a:spcBef>
        <a:spcAft>
          <a:spcPct val="0"/>
        </a:spcAft>
        <a:defRPr sz="3200" b="1">
          <a:solidFill>
            <a:schemeClr val="tx1"/>
          </a:solidFill>
          <a:latin typeface="Arial" pitchFamily="-112" charset="0"/>
          <a:ea typeface="ＭＳ Ｐゴシック" pitchFamily="26" charset="-128"/>
          <a:cs typeface="ＭＳ Ｐゴシック" pitchFamily="26" charset="-128"/>
        </a:defRPr>
      </a:lvl5pPr>
      <a:lvl6pPr marL="454752" algn="ctr" defTabSz="454752" rtl="0" fontAlgn="base">
        <a:spcBef>
          <a:spcPct val="0"/>
        </a:spcBef>
        <a:spcAft>
          <a:spcPct val="0"/>
        </a:spcAft>
        <a:defRPr sz="4400">
          <a:solidFill>
            <a:schemeClr val="tx1"/>
          </a:solidFill>
          <a:latin typeface="Calibri" pitchFamily="26" charset="0"/>
          <a:ea typeface="ＭＳ Ｐゴシック" pitchFamily="26" charset="-128"/>
          <a:cs typeface="ＭＳ Ｐゴシック" pitchFamily="26" charset="-128"/>
        </a:defRPr>
      </a:lvl6pPr>
      <a:lvl7pPr marL="909536" algn="ctr" defTabSz="454752" rtl="0" fontAlgn="base">
        <a:spcBef>
          <a:spcPct val="0"/>
        </a:spcBef>
        <a:spcAft>
          <a:spcPct val="0"/>
        </a:spcAft>
        <a:defRPr sz="4400">
          <a:solidFill>
            <a:schemeClr val="tx1"/>
          </a:solidFill>
          <a:latin typeface="Calibri" pitchFamily="26" charset="0"/>
          <a:ea typeface="ＭＳ Ｐゴシック" pitchFamily="26" charset="-128"/>
          <a:cs typeface="ＭＳ Ｐゴシック" pitchFamily="26" charset="-128"/>
        </a:defRPr>
      </a:lvl7pPr>
      <a:lvl8pPr marL="1364320" algn="ctr" defTabSz="454752" rtl="0" fontAlgn="base">
        <a:spcBef>
          <a:spcPct val="0"/>
        </a:spcBef>
        <a:spcAft>
          <a:spcPct val="0"/>
        </a:spcAft>
        <a:defRPr sz="4400">
          <a:solidFill>
            <a:schemeClr val="tx1"/>
          </a:solidFill>
          <a:latin typeface="Calibri" pitchFamily="26" charset="0"/>
          <a:ea typeface="ＭＳ Ｐゴシック" pitchFamily="26" charset="-128"/>
          <a:cs typeface="ＭＳ Ｐゴシック" pitchFamily="26" charset="-128"/>
        </a:defRPr>
      </a:lvl8pPr>
      <a:lvl9pPr marL="1819094" algn="ctr" defTabSz="454752" rtl="0" fontAlgn="base">
        <a:spcBef>
          <a:spcPct val="0"/>
        </a:spcBef>
        <a:spcAft>
          <a:spcPct val="0"/>
        </a:spcAft>
        <a:defRPr sz="4400">
          <a:solidFill>
            <a:schemeClr val="tx1"/>
          </a:solidFill>
          <a:latin typeface="Calibri" pitchFamily="26" charset="0"/>
          <a:ea typeface="ＭＳ Ｐゴシック" pitchFamily="26" charset="-128"/>
          <a:cs typeface="ＭＳ Ｐゴシック" pitchFamily="26" charset="-128"/>
        </a:defRPr>
      </a:lvl9pPr>
    </p:titleStyle>
    <p:bodyStyle>
      <a:lvl1pPr marL="290540" indent="-290540" algn="l" defTabSz="454752" rtl="0" eaLnBrk="0" fontAlgn="base" hangingPunct="0">
        <a:spcBef>
          <a:spcPct val="20000"/>
        </a:spcBef>
        <a:spcAft>
          <a:spcPct val="0"/>
        </a:spcAft>
        <a:buFont typeface="Wingdings" charset="2"/>
        <a:buChar char="q"/>
        <a:defRPr sz="2800" kern="1200">
          <a:solidFill>
            <a:schemeClr val="tx1"/>
          </a:solidFill>
          <a:latin typeface="Arial" pitchFamily="-112" charset="0"/>
          <a:ea typeface="ＭＳ Ｐゴシック" pitchFamily="26" charset="-128"/>
          <a:cs typeface="ＭＳ Ｐゴシック" pitchFamily="26" charset="-128"/>
        </a:defRPr>
      </a:lvl1pPr>
      <a:lvl2pPr marL="738998" indent="-284268" algn="l" defTabSz="454752" rtl="0" eaLnBrk="0" fontAlgn="base" hangingPunct="0">
        <a:spcBef>
          <a:spcPct val="20000"/>
        </a:spcBef>
        <a:spcAft>
          <a:spcPct val="0"/>
        </a:spcAft>
        <a:buFont typeface="Wingdings" charset="2"/>
        <a:buChar char="q"/>
        <a:defRPr sz="2400" kern="1200">
          <a:solidFill>
            <a:schemeClr val="tx1"/>
          </a:solidFill>
          <a:latin typeface="Arial" pitchFamily="-112" charset="0"/>
          <a:ea typeface="ＭＳ Ｐゴシック" pitchFamily="26" charset="-128"/>
          <a:cs typeface="+mn-cs"/>
        </a:defRPr>
      </a:lvl2pPr>
      <a:lvl3pPr marL="1136940" indent="-227368" algn="l" defTabSz="454752" rtl="0" eaLnBrk="0" fontAlgn="base" hangingPunct="0">
        <a:spcBef>
          <a:spcPct val="20000"/>
        </a:spcBef>
        <a:spcAft>
          <a:spcPct val="0"/>
        </a:spcAft>
        <a:buFont typeface="Wingdings" charset="2"/>
        <a:buChar char="q"/>
        <a:defRPr sz="2200" kern="1200">
          <a:solidFill>
            <a:schemeClr val="tx1"/>
          </a:solidFill>
          <a:latin typeface="Arial" pitchFamily="-112" charset="0"/>
          <a:ea typeface="ＭＳ Ｐゴシック" pitchFamily="26" charset="-128"/>
          <a:cs typeface="+mn-cs"/>
        </a:defRPr>
      </a:lvl3pPr>
      <a:lvl4pPr marL="1654864" indent="-290540" algn="l" defTabSz="454752" rtl="0" eaLnBrk="0" fontAlgn="base" hangingPunct="0">
        <a:spcBef>
          <a:spcPct val="20000"/>
        </a:spcBef>
        <a:spcAft>
          <a:spcPct val="0"/>
        </a:spcAft>
        <a:buFont typeface="Wingdings" charset="2"/>
        <a:buChar char="q"/>
        <a:defRPr sz="2000" kern="1200">
          <a:solidFill>
            <a:schemeClr val="tx1"/>
          </a:solidFill>
          <a:latin typeface="Arial" pitchFamily="-112" charset="0"/>
          <a:ea typeface="ＭＳ Ｐゴシック" pitchFamily="26" charset="-128"/>
          <a:cs typeface="+mn-cs"/>
        </a:defRPr>
      </a:lvl4pPr>
      <a:lvl5pPr marL="2109624" indent="-290540" algn="l" defTabSz="454752" rtl="0" eaLnBrk="0" fontAlgn="base" hangingPunct="0">
        <a:spcBef>
          <a:spcPct val="20000"/>
        </a:spcBef>
        <a:spcAft>
          <a:spcPct val="0"/>
        </a:spcAft>
        <a:buFont typeface="Wingdings" charset="2"/>
        <a:buChar char="q"/>
        <a:defRPr sz="1800" kern="1200">
          <a:solidFill>
            <a:schemeClr val="tx1"/>
          </a:solidFill>
          <a:latin typeface="Arial" pitchFamily="-112" charset="0"/>
          <a:ea typeface="ＭＳ Ｐゴシック" pitchFamily="26" charset="-128"/>
          <a:cs typeface="+mn-cs"/>
        </a:defRPr>
      </a:lvl5pPr>
      <a:lvl6pPr marL="2501267" indent="-227368" algn="l" defTabSz="454752" rtl="0" eaLnBrk="1" latinLnBrk="0" hangingPunct="1">
        <a:spcBef>
          <a:spcPct val="20000"/>
        </a:spcBef>
        <a:buFont typeface="Arial"/>
        <a:buChar char="•"/>
        <a:defRPr sz="2000" kern="1200">
          <a:solidFill>
            <a:schemeClr val="tx1"/>
          </a:solidFill>
          <a:latin typeface="+mn-lt"/>
          <a:ea typeface="+mn-ea"/>
          <a:cs typeface="+mn-cs"/>
        </a:defRPr>
      </a:lvl6pPr>
      <a:lvl7pPr marL="2956019" indent="-227368" algn="l" defTabSz="454752" rtl="0" eaLnBrk="1" latinLnBrk="0" hangingPunct="1">
        <a:spcBef>
          <a:spcPct val="20000"/>
        </a:spcBef>
        <a:buFont typeface="Arial"/>
        <a:buChar char="•"/>
        <a:defRPr sz="2000" kern="1200">
          <a:solidFill>
            <a:schemeClr val="tx1"/>
          </a:solidFill>
          <a:latin typeface="+mn-lt"/>
          <a:ea typeface="+mn-ea"/>
          <a:cs typeface="+mn-cs"/>
        </a:defRPr>
      </a:lvl7pPr>
      <a:lvl8pPr marL="3410797" indent="-227368" algn="l" defTabSz="454752" rtl="0" eaLnBrk="1" latinLnBrk="0" hangingPunct="1">
        <a:spcBef>
          <a:spcPct val="20000"/>
        </a:spcBef>
        <a:buFont typeface="Arial"/>
        <a:buChar char="•"/>
        <a:defRPr sz="2000" kern="1200">
          <a:solidFill>
            <a:schemeClr val="tx1"/>
          </a:solidFill>
          <a:latin typeface="+mn-lt"/>
          <a:ea typeface="+mn-ea"/>
          <a:cs typeface="+mn-cs"/>
        </a:defRPr>
      </a:lvl8pPr>
      <a:lvl9pPr marL="3865548" indent="-227368" algn="l" defTabSz="45475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4752" rtl="0" eaLnBrk="1" latinLnBrk="0" hangingPunct="1">
        <a:defRPr sz="1800" kern="1200">
          <a:solidFill>
            <a:schemeClr val="tx1"/>
          </a:solidFill>
          <a:latin typeface="+mn-lt"/>
          <a:ea typeface="+mn-ea"/>
          <a:cs typeface="+mn-cs"/>
        </a:defRPr>
      </a:lvl1pPr>
      <a:lvl2pPr marL="454752" algn="l" defTabSz="454752" rtl="0" eaLnBrk="1" latinLnBrk="0" hangingPunct="1">
        <a:defRPr sz="1800" kern="1200">
          <a:solidFill>
            <a:schemeClr val="tx1"/>
          </a:solidFill>
          <a:latin typeface="+mn-lt"/>
          <a:ea typeface="+mn-ea"/>
          <a:cs typeface="+mn-cs"/>
        </a:defRPr>
      </a:lvl2pPr>
      <a:lvl3pPr marL="909536" algn="l" defTabSz="454752" rtl="0" eaLnBrk="1" latinLnBrk="0" hangingPunct="1">
        <a:defRPr sz="1800" kern="1200">
          <a:solidFill>
            <a:schemeClr val="tx1"/>
          </a:solidFill>
          <a:latin typeface="+mn-lt"/>
          <a:ea typeface="+mn-ea"/>
          <a:cs typeface="+mn-cs"/>
        </a:defRPr>
      </a:lvl3pPr>
      <a:lvl4pPr marL="1364320" algn="l" defTabSz="454752" rtl="0" eaLnBrk="1" latinLnBrk="0" hangingPunct="1">
        <a:defRPr sz="1800" kern="1200">
          <a:solidFill>
            <a:schemeClr val="tx1"/>
          </a:solidFill>
          <a:latin typeface="+mn-lt"/>
          <a:ea typeface="+mn-ea"/>
          <a:cs typeface="+mn-cs"/>
        </a:defRPr>
      </a:lvl4pPr>
      <a:lvl5pPr marL="1819094" algn="l" defTabSz="454752" rtl="0" eaLnBrk="1" latinLnBrk="0" hangingPunct="1">
        <a:defRPr sz="1800" kern="1200">
          <a:solidFill>
            <a:schemeClr val="tx1"/>
          </a:solidFill>
          <a:latin typeface="+mn-lt"/>
          <a:ea typeface="+mn-ea"/>
          <a:cs typeface="+mn-cs"/>
        </a:defRPr>
      </a:lvl5pPr>
      <a:lvl6pPr marL="2273887" algn="l" defTabSz="454752" rtl="0" eaLnBrk="1" latinLnBrk="0" hangingPunct="1">
        <a:defRPr sz="1800" kern="1200">
          <a:solidFill>
            <a:schemeClr val="tx1"/>
          </a:solidFill>
          <a:latin typeface="+mn-lt"/>
          <a:ea typeface="+mn-ea"/>
          <a:cs typeface="+mn-cs"/>
        </a:defRPr>
      </a:lvl6pPr>
      <a:lvl7pPr marL="2728640" algn="l" defTabSz="454752" rtl="0" eaLnBrk="1" latinLnBrk="0" hangingPunct="1">
        <a:defRPr sz="1800" kern="1200">
          <a:solidFill>
            <a:schemeClr val="tx1"/>
          </a:solidFill>
          <a:latin typeface="+mn-lt"/>
          <a:ea typeface="+mn-ea"/>
          <a:cs typeface="+mn-cs"/>
        </a:defRPr>
      </a:lvl7pPr>
      <a:lvl8pPr marL="3183412" algn="l" defTabSz="454752" rtl="0" eaLnBrk="1" latinLnBrk="0" hangingPunct="1">
        <a:defRPr sz="1800" kern="1200">
          <a:solidFill>
            <a:schemeClr val="tx1"/>
          </a:solidFill>
          <a:latin typeface="+mn-lt"/>
          <a:ea typeface="+mn-ea"/>
          <a:cs typeface="+mn-cs"/>
        </a:defRPr>
      </a:lvl8pPr>
      <a:lvl9pPr marL="3638168" algn="l" defTabSz="45475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y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ascl.net/code/all/page/4/limit/100/order/title/listmode/ful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jp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en.wikipedia.org/wiki/Software_developer" TargetMode="External"/><Relationship Id="rId4" Type="http://schemas.openxmlformats.org/officeDocument/2006/relationships/hyperlink" Target="http://en.wikipedia.org/wiki/GNU_Emacs" TargetMode="External"/><Relationship Id="rId5" Type="http://schemas.openxmlformats.org/officeDocument/2006/relationships/hyperlink" Target="http://en.wikipedia.org/wiki/GNU_Compiler_Collection" TargetMode="External"/><Relationship Id="rId6" Type="http://schemas.openxmlformats.org/officeDocument/2006/relationships/hyperlink" Target="http://en.wikipedia.org/wiki/Internet" TargetMode="External"/><Relationship Id="rId7" Type="http://schemas.openxmlformats.org/officeDocument/2006/relationships/hyperlink" Target="http://en.wikipedia.org/wiki/Linus_Torvalds" TargetMode="External"/><Relationship Id="rId1" Type="http://schemas.openxmlformats.org/officeDocument/2006/relationships/slideLayout" Target="../slideLayouts/slideLayout3.xml"/><Relationship Id="rId2" Type="http://schemas.openxmlformats.org/officeDocument/2006/relationships/hyperlink" Target="http://en.wikipedia.org/wiki/Eric_S._Raymon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5"/>
          <p:cNvSpPr txBox="1">
            <a:spLocks noChangeArrowheads="1"/>
          </p:cNvSpPr>
          <p:nvPr/>
        </p:nvSpPr>
        <p:spPr bwMode="auto">
          <a:xfrm>
            <a:off x="1416050" y="1441173"/>
            <a:ext cx="6311900" cy="3492767"/>
          </a:xfrm>
          <a:prstGeom prst="rect">
            <a:avLst/>
          </a:prstGeom>
          <a:noFill/>
          <a:ln w="9525">
            <a:noFill/>
            <a:miter lim="800000"/>
            <a:headEnd/>
            <a:tailEnd/>
          </a:ln>
        </p:spPr>
        <p:txBody>
          <a:bodyPr lIns="90947" tIns="45474" rIns="90947" bIns="45474">
            <a:prstTxWarp prst="textNoShape">
              <a:avLst/>
            </a:prstTxWarp>
            <a:spAutoFit/>
          </a:bodyPr>
          <a:lstStyle/>
          <a:p>
            <a:pPr eaLnBrk="0" hangingPunct="0">
              <a:spcAft>
                <a:spcPts val="600"/>
              </a:spcAft>
            </a:pPr>
            <a:r>
              <a:rPr lang="en-US" sz="1600" b="1" dirty="0" smtClean="0">
                <a:solidFill>
                  <a:schemeClr val="bg1"/>
                </a:solidFill>
                <a:ea typeface="Arial" charset="0"/>
                <a:cs typeface="Arial" charset="0"/>
              </a:rPr>
              <a:t>The Impact of Community Codes in Astrophysics</a:t>
            </a:r>
            <a:endParaRPr lang="en-US" sz="1600" b="1" dirty="0">
              <a:solidFill>
                <a:schemeClr val="bg1"/>
              </a:solidFill>
              <a:ea typeface="Arial" charset="0"/>
              <a:cs typeface="Arial" charset="0"/>
            </a:endParaRPr>
          </a:p>
          <a:p>
            <a:pPr eaLnBrk="0" hangingPunct="0">
              <a:spcAft>
                <a:spcPts val="600"/>
              </a:spcAft>
            </a:pPr>
            <a:endParaRPr lang="en-US" sz="1600" b="1" dirty="0">
              <a:solidFill>
                <a:schemeClr val="bg1"/>
              </a:solidFill>
              <a:ea typeface="Arial" charset="0"/>
              <a:cs typeface="Arial" charset="0"/>
            </a:endParaRPr>
          </a:p>
          <a:p>
            <a:pPr eaLnBrk="0" hangingPunct="0">
              <a:spcAft>
                <a:spcPts val="600"/>
              </a:spcAft>
            </a:pPr>
            <a:r>
              <a:rPr lang="en-US" sz="1600" b="1" dirty="0">
                <a:solidFill>
                  <a:schemeClr val="bg1"/>
                </a:solidFill>
                <a:ea typeface="Arial" charset="0"/>
                <a:cs typeface="Arial" charset="0"/>
              </a:rPr>
              <a:t>Anshu Dubey</a:t>
            </a:r>
          </a:p>
          <a:p>
            <a:pPr eaLnBrk="0" hangingPunct="0"/>
            <a:endParaRPr lang="en-US" dirty="0" smtClean="0">
              <a:solidFill>
                <a:schemeClr val="bg1"/>
              </a:solidFill>
              <a:ea typeface="Arial" charset="0"/>
              <a:cs typeface="Arial" charset="0"/>
            </a:endParaRPr>
          </a:p>
          <a:p>
            <a:pPr eaLnBrk="0" hangingPunct="0"/>
            <a:r>
              <a:rPr lang="en-US" dirty="0" smtClean="0">
                <a:solidFill>
                  <a:schemeClr val="bg1"/>
                </a:solidFill>
                <a:ea typeface="Arial" charset="0"/>
                <a:cs typeface="Arial" charset="0"/>
              </a:rPr>
              <a:t>With slides from</a:t>
            </a:r>
          </a:p>
          <a:p>
            <a:pPr eaLnBrk="0" hangingPunct="0"/>
            <a:r>
              <a:rPr lang="en-US" dirty="0" smtClean="0">
                <a:solidFill>
                  <a:schemeClr val="bg1"/>
                </a:solidFill>
                <a:ea typeface="Arial" charset="0"/>
                <a:cs typeface="Arial" charset="0"/>
              </a:rPr>
              <a:t>Brian O’Shea (</a:t>
            </a:r>
            <a:r>
              <a:rPr lang="en-US" dirty="0" err="1" smtClean="0">
                <a:solidFill>
                  <a:schemeClr val="bg1"/>
                </a:solidFill>
                <a:ea typeface="Arial" charset="0"/>
                <a:cs typeface="Arial" charset="0"/>
              </a:rPr>
              <a:t>Enzo</a:t>
            </a:r>
            <a:r>
              <a:rPr lang="en-US" dirty="0" smtClean="0">
                <a:solidFill>
                  <a:schemeClr val="bg1"/>
                </a:solidFill>
                <a:ea typeface="Arial" charset="0"/>
                <a:cs typeface="Arial" charset="0"/>
              </a:rPr>
              <a:t>)</a:t>
            </a:r>
          </a:p>
          <a:p>
            <a:pPr eaLnBrk="0" hangingPunct="0"/>
            <a:r>
              <a:rPr lang="en-US" dirty="0" smtClean="0">
                <a:solidFill>
                  <a:schemeClr val="bg1"/>
                </a:solidFill>
                <a:ea typeface="Arial" charset="0"/>
                <a:cs typeface="Arial" charset="0"/>
              </a:rPr>
              <a:t>Matt Turk (</a:t>
            </a:r>
            <a:r>
              <a:rPr lang="en-US" dirty="0" err="1" smtClean="0">
                <a:solidFill>
                  <a:schemeClr val="bg1"/>
                </a:solidFill>
                <a:ea typeface="Arial" charset="0"/>
                <a:cs typeface="Arial" charset="0"/>
              </a:rPr>
              <a:t>Enzo</a:t>
            </a:r>
            <a:r>
              <a:rPr lang="en-US" dirty="0" smtClean="0">
                <a:solidFill>
                  <a:schemeClr val="bg1"/>
                </a:solidFill>
                <a:ea typeface="Arial" charset="0"/>
                <a:cs typeface="Arial" charset="0"/>
              </a:rPr>
              <a:t> and </a:t>
            </a:r>
            <a:r>
              <a:rPr lang="en-US" dirty="0" err="1" smtClean="0">
                <a:solidFill>
                  <a:schemeClr val="bg1"/>
                </a:solidFill>
                <a:ea typeface="Arial" charset="0"/>
                <a:cs typeface="Arial" charset="0"/>
              </a:rPr>
              <a:t>yt</a:t>
            </a:r>
            <a:r>
              <a:rPr lang="en-US" dirty="0" smtClean="0">
                <a:solidFill>
                  <a:schemeClr val="bg1"/>
                </a:solidFill>
                <a:ea typeface="Arial" charset="0"/>
                <a:cs typeface="Arial" charset="0"/>
              </a:rPr>
              <a:t>)</a:t>
            </a:r>
          </a:p>
          <a:p>
            <a:pPr eaLnBrk="0" hangingPunct="0"/>
            <a:endParaRPr lang="en-US" dirty="0">
              <a:solidFill>
                <a:schemeClr val="bg1"/>
              </a:solidFill>
              <a:ea typeface="Arial" charset="0"/>
              <a:cs typeface="Arial" charset="0"/>
            </a:endParaRPr>
          </a:p>
          <a:p>
            <a:pPr eaLnBrk="0" hangingPunct="0"/>
            <a:r>
              <a:rPr lang="en-US" dirty="0" smtClean="0">
                <a:solidFill>
                  <a:schemeClr val="bg1"/>
                </a:solidFill>
                <a:ea typeface="Arial" charset="0"/>
                <a:cs typeface="Arial" charset="0"/>
              </a:rPr>
              <a:t>August 13, 2014</a:t>
            </a:r>
            <a:endParaRPr lang="en-US" dirty="0" smtClean="0">
              <a:solidFill>
                <a:schemeClr val="bg1"/>
              </a:solidFill>
              <a:ea typeface="Arial" charset="0"/>
              <a:cs typeface="Arial" charset="0"/>
            </a:endParaRPr>
          </a:p>
          <a:p>
            <a:pPr eaLnBrk="0" hangingPunct="0"/>
            <a:endParaRPr lang="en-US" sz="2000" dirty="0">
              <a:solidFill>
                <a:schemeClr val="bg1"/>
              </a:solidFill>
              <a:ea typeface="Arial" charset="0"/>
              <a:cs typeface="Arial" charset="0"/>
            </a:endParaRPr>
          </a:p>
          <a:p>
            <a:pPr eaLnBrk="0" hangingPunct="0"/>
            <a:endParaRPr lang="en-US" sz="3000" b="1" dirty="0">
              <a:solidFill>
                <a:schemeClr val="bg1"/>
              </a:solidFill>
              <a:ea typeface="Arial" charset="0"/>
              <a:cs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Scientific Community Codes Can Follow Several Different Paths :</a:t>
            </a:r>
            <a:endParaRPr lang="en-US" dirty="0"/>
          </a:p>
        </p:txBody>
      </p:sp>
      <p:sp>
        <p:nvSpPr>
          <p:cNvPr id="3" name="Content Placeholder 2"/>
          <p:cNvSpPr>
            <a:spLocks noGrp="1"/>
          </p:cNvSpPr>
          <p:nvPr>
            <p:ph idx="1"/>
          </p:nvPr>
        </p:nvSpPr>
        <p:spPr/>
        <p:txBody>
          <a:bodyPr/>
          <a:lstStyle/>
          <a:p>
            <a:r>
              <a:rPr lang="en-US" dirty="0" smtClean="0"/>
              <a:t>The most common path</a:t>
            </a:r>
          </a:p>
          <a:p>
            <a:pPr lvl="1"/>
            <a:r>
              <a:rPr lang="en-US" dirty="0" smtClean="0"/>
              <a:t>Someone wrote a very useful piece of code that several people in the group started using</a:t>
            </a:r>
          </a:p>
          <a:p>
            <a:pPr lvl="1"/>
            <a:r>
              <a:rPr lang="en-US" dirty="0" smtClean="0"/>
              <a:t>Collaborations happened</a:t>
            </a:r>
          </a:p>
          <a:p>
            <a:pPr lvl="1"/>
            <a:r>
              <a:rPr lang="en-US" dirty="0" smtClean="0"/>
              <a:t>People moved and took the code with them</a:t>
            </a:r>
          </a:p>
          <a:p>
            <a:pPr lvl="1"/>
            <a:r>
              <a:rPr lang="en-US" dirty="0" smtClean="0"/>
              <a:t>Critical mass of users achieved, code becomes popular</a:t>
            </a:r>
          </a:p>
          <a:p>
            <a:r>
              <a:rPr lang="en-US" dirty="0" smtClean="0"/>
              <a:t>No focused effort to build the code</a:t>
            </a:r>
          </a:p>
          <a:p>
            <a:pPr lvl="1"/>
            <a:r>
              <a:rPr lang="en-US" dirty="0" smtClean="0"/>
              <a:t>Usually very little software process involved</a:t>
            </a:r>
          </a:p>
          <a:p>
            <a:pPr lvl="1"/>
            <a:r>
              <a:rPr lang="en-US" dirty="0" smtClean="0"/>
              <a:t>For the whole code, limited shelf life</a:t>
            </a:r>
          </a:p>
          <a:p>
            <a:pPr lvl="1"/>
            <a:endParaRPr lang="en-US" dirty="0" smtClean="0"/>
          </a:p>
          <a:p>
            <a:endParaRPr lang="en-US" dirty="0"/>
          </a:p>
        </p:txBody>
      </p:sp>
    </p:spTree>
    <p:extLst>
      <p:ext uri="{BB962C8B-B14F-4D97-AF65-F5344CB8AC3E}">
        <p14:creationId xmlns:p14="http://schemas.microsoft.com/office/powerpoint/2010/main" val="420984280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More Sustained Path</a:t>
            </a:r>
            <a:endParaRPr lang="en-US" dirty="0"/>
          </a:p>
        </p:txBody>
      </p:sp>
      <p:sp>
        <p:nvSpPr>
          <p:cNvPr id="3" name="Content Placeholder 2"/>
          <p:cNvSpPr>
            <a:spLocks noGrp="1"/>
          </p:cNvSpPr>
          <p:nvPr>
            <p:ph idx="1"/>
          </p:nvPr>
        </p:nvSpPr>
        <p:spPr/>
        <p:txBody>
          <a:bodyPr/>
          <a:lstStyle/>
          <a:p>
            <a:r>
              <a:rPr lang="en-US" dirty="0" smtClean="0"/>
              <a:t>Sometimes enough like minded people take it a step further </a:t>
            </a:r>
          </a:p>
          <a:p>
            <a:pPr lvl="1"/>
            <a:r>
              <a:rPr lang="en-US" dirty="0" smtClean="0"/>
              <a:t>Some long term planning might result in better engineered code</a:t>
            </a:r>
          </a:p>
          <a:p>
            <a:pPr lvl="1"/>
            <a:r>
              <a:rPr lang="en-US" dirty="0" smtClean="0"/>
              <a:t>Thought given to extensibility and for future code growth</a:t>
            </a:r>
          </a:p>
          <a:p>
            <a:pPr lvl="1"/>
            <a:r>
              <a:rPr lang="en-US" dirty="0" smtClean="0"/>
              <a:t>As the code grows so does its community supported model</a:t>
            </a:r>
          </a:p>
          <a:p>
            <a:r>
              <a:rPr lang="en-US" dirty="0"/>
              <a:t>T</a:t>
            </a:r>
            <a:r>
              <a:rPr lang="en-US" dirty="0" smtClean="0"/>
              <a:t>his model is still relatively rare.</a:t>
            </a:r>
          </a:p>
          <a:p>
            <a:pPr lvl="1"/>
            <a:r>
              <a:rPr lang="en-US" dirty="0" smtClean="0"/>
              <a:t>The occurrences are increasing</a:t>
            </a:r>
          </a:p>
          <a:p>
            <a:endParaRPr lang="en-US" dirty="0"/>
          </a:p>
        </p:txBody>
      </p:sp>
    </p:spTree>
    <p:extLst>
      <p:ext uri="{BB962C8B-B14F-4D97-AF65-F5344CB8AC3E}">
        <p14:creationId xmlns:p14="http://schemas.microsoft.com/office/powerpoint/2010/main" val="280271728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Desirable Path</a:t>
            </a:r>
            <a:endParaRPr lang="en-US" dirty="0"/>
          </a:p>
        </p:txBody>
      </p:sp>
      <p:sp>
        <p:nvSpPr>
          <p:cNvPr id="3" name="Content Placeholder 2"/>
          <p:cNvSpPr>
            <a:spLocks noGrp="1"/>
          </p:cNvSpPr>
          <p:nvPr>
            <p:ph idx="1"/>
          </p:nvPr>
        </p:nvSpPr>
        <p:spPr/>
        <p:txBody>
          <a:bodyPr/>
          <a:lstStyle/>
          <a:p>
            <a:r>
              <a:rPr lang="en-US" dirty="0" smtClean="0"/>
              <a:t>Explicit funding to build a code for a target community</a:t>
            </a:r>
          </a:p>
          <a:p>
            <a:r>
              <a:rPr lang="en-US" dirty="0" smtClean="0"/>
              <a:t>Implied support for the design phase</a:t>
            </a:r>
          </a:p>
          <a:p>
            <a:r>
              <a:rPr lang="en-US" dirty="0" smtClean="0"/>
              <a:t>The outcome is expected to be long lasting and well engineered </a:t>
            </a:r>
          </a:p>
          <a:p>
            <a:r>
              <a:rPr lang="en-US" dirty="0" smtClean="0"/>
              <a:t>The occurrences are even rarer</a:t>
            </a:r>
          </a:p>
          <a:p>
            <a:pPr lvl="1"/>
            <a:r>
              <a:rPr lang="en-US" dirty="0" smtClean="0"/>
              <a:t>And it is getting increasingly harder</a:t>
            </a:r>
          </a:p>
          <a:p>
            <a:r>
              <a:rPr lang="en-US" dirty="0" smtClean="0"/>
              <a:t>When it works outcome is more capable and longer lasting codes</a:t>
            </a:r>
          </a:p>
          <a:p>
            <a:endParaRPr lang="en-US" dirty="0"/>
          </a:p>
        </p:txBody>
      </p:sp>
    </p:spTree>
    <p:extLst>
      <p:ext uri="{BB962C8B-B14F-4D97-AF65-F5344CB8AC3E}">
        <p14:creationId xmlns:p14="http://schemas.microsoft.com/office/powerpoint/2010/main" val="242893175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 Benefits</a:t>
            </a:r>
            <a:endParaRPr lang="en-US" dirty="0"/>
          </a:p>
        </p:txBody>
      </p:sp>
      <p:sp>
        <p:nvSpPr>
          <p:cNvPr id="3" name="Content Placeholder 2"/>
          <p:cNvSpPr>
            <a:spLocks noGrp="1"/>
          </p:cNvSpPr>
          <p:nvPr>
            <p:ph idx="1"/>
          </p:nvPr>
        </p:nvSpPr>
        <p:spPr>
          <a:xfrm>
            <a:off x="457200" y="1460604"/>
            <a:ext cx="8229600" cy="4525963"/>
          </a:xfrm>
        </p:spPr>
        <p:txBody>
          <a:bodyPr>
            <a:normAutofit/>
          </a:bodyPr>
          <a:lstStyle/>
          <a:p>
            <a:r>
              <a:rPr lang="en-US" dirty="0" smtClean="0"/>
              <a:t>Nobody can pull the plug </a:t>
            </a:r>
          </a:p>
          <a:p>
            <a:pPr lvl="1"/>
            <a:r>
              <a:rPr lang="en-US" dirty="0" smtClean="0"/>
              <a:t>Users have the source code, free to use and modify, in perpetuity.</a:t>
            </a:r>
          </a:p>
          <a:p>
            <a:pPr marL="454730" lvl="1" indent="0">
              <a:buNone/>
            </a:pPr>
            <a:endParaRPr lang="en-US" dirty="0" smtClean="0"/>
          </a:p>
          <a:p>
            <a:r>
              <a:rPr lang="en-US" dirty="0" smtClean="0"/>
              <a:t>Users don’t have to pay</a:t>
            </a:r>
          </a:p>
          <a:p>
            <a:pPr lvl="1"/>
            <a:r>
              <a:rPr lang="en-US" dirty="0" smtClean="0"/>
              <a:t>They pay with their time and attention and what they give back.</a:t>
            </a:r>
          </a:p>
          <a:p>
            <a:pPr lvl="1"/>
            <a:r>
              <a:rPr lang="en-US" dirty="0" smtClean="0"/>
              <a:t>Stakeholders are power </a:t>
            </a:r>
          </a:p>
          <a:p>
            <a:pPr lvl="1"/>
            <a:r>
              <a:rPr lang="en-US" dirty="0" smtClean="0"/>
              <a:t>Not all stakeholders are equivalent</a:t>
            </a:r>
          </a:p>
          <a:p>
            <a:pPr lvl="2"/>
            <a:r>
              <a:rPr lang="en-US" dirty="0" smtClean="0"/>
              <a:t>User count may not be as helpful as vocal collaborators</a:t>
            </a:r>
          </a:p>
        </p:txBody>
      </p:sp>
    </p:spTree>
    <p:extLst>
      <p:ext uri="{BB962C8B-B14F-4D97-AF65-F5344CB8AC3E}">
        <p14:creationId xmlns:p14="http://schemas.microsoft.com/office/powerpoint/2010/main" val="8371343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Engineering and Process</a:t>
            </a:r>
            <a:endParaRPr lang="en-US" dirty="0"/>
          </a:p>
        </p:txBody>
      </p:sp>
      <p:sp>
        <p:nvSpPr>
          <p:cNvPr id="3" name="Content Placeholder 2"/>
          <p:cNvSpPr>
            <a:spLocks noGrp="1"/>
          </p:cNvSpPr>
          <p:nvPr>
            <p:ph idx="1"/>
          </p:nvPr>
        </p:nvSpPr>
        <p:spPr/>
        <p:txBody>
          <a:bodyPr/>
          <a:lstStyle/>
          <a:p>
            <a:r>
              <a:rPr lang="en-US" dirty="0" smtClean="0"/>
              <a:t>Strong interfaces and encapsulation (enforced by the language or build system) enables community participation.</a:t>
            </a:r>
          </a:p>
          <a:p>
            <a:pPr lvl="1"/>
            <a:r>
              <a:rPr lang="en-US" dirty="0" smtClean="0"/>
              <a:t>Users can customize in many different ways</a:t>
            </a:r>
          </a:p>
          <a:p>
            <a:pPr lvl="2"/>
            <a:r>
              <a:rPr lang="en-US" dirty="0" smtClean="0"/>
              <a:t>Depends somewhat on the code architecture</a:t>
            </a:r>
          </a:p>
          <a:p>
            <a:pPr lvl="2"/>
            <a:r>
              <a:rPr lang="en-US" dirty="0" smtClean="0"/>
              <a:t>Add needed interfaces on top of infrastructure</a:t>
            </a:r>
          </a:p>
          <a:p>
            <a:pPr lvl="2"/>
            <a:r>
              <a:rPr lang="en-US" dirty="0" smtClean="0"/>
              <a:t>Use derived classes  </a:t>
            </a:r>
          </a:p>
          <a:p>
            <a:pPr lvl="1"/>
            <a:r>
              <a:rPr lang="en-US" dirty="0" smtClean="0"/>
              <a:t>Open-source means they can control customization </a:t>
            </a:r>
          </a:p>
          <a:p>
            <a:endParaRPr lang="en-US" dirty="0" smtClean="0"/>
          </a:p>
        </p:txBody>
      </p:sp>
    </p:spTree>
    <p:extLst>
      <p:ext uri="{BB962C8B-B14F-4D97-AF65-F5344CB8AC3E}">
        <p14:creationId xmlns:p14="http://schemas.microsoft.com/office/powerpoint/2010/main" val="6243499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Benefits of the Bazaar model</a:t>
            </a:r>
            <a:endParaRPr lang="en-US" dirty="0"/>
          </a:p>
        </p:txBody>
      </p:sp>
      <p:sp>
        <p:nvSpPr>
          <p:cNvPr id="3" name="Content Placeholder 2"/>
          <p:cNvSpPr>
            <a:spLocks noGrp="1"/>
          </p:cNvSpPr>
          <p:nvPr>
            <p:ph idx="1"/>
          </p:nvPr>
        </p:nvSpPr>
        <p:spPr/>
        <p:txBody>
          <a:bodyPr/>
          <a:lstStyle/>
          <a:p>
            <a:r>
              <a:rPr lang="en-US" sz="2000" dirty="0"/>
              <a:t>Given a large enough beta-tester and co-developer base, almost every problem will be characterized quickly and the fix will be obvious to someone</a:t>
            </a:r>
          </a:p>
          <a:p>
            <a:pPr lvl="1"/>
            <a:r>
              <a:rPr lang="en-US" sz="2000" dirty="0"/>
              <a:t>More varied test cases that demonstrate bugs</a:t>
            </a:r>
          </a:p>
          <a:p>
            <a:pPr lvl="1"/>
            <a:r>
              <a:rPr lang="en-US" sz="2000" dirty="0"/>
              <a:t>Debugging can be effectively parallelized.</a:t>
            </a:r>
          </a:p>
          <a:p>
            <a:pPr lvl="1"/>
            <a:r>
              <a:rPr lang="en-US" sz="2000" dirty="0"/>
              <a:t>The infrastructure limitations are quickly exposed</a:t>
            </a:r>
          </a:p>
          <a:p>
            <a:r>
              <a:rPr lang="en-US" sz="2000" dirty="0"/>
              <a:t>Capability addition is rapid, codes can do more</a:t>
            </a:r>
          </a:p>
          <a:p>
            <a:pPr lvl="1"/>
            <a:r>
              <a:rPr lang="en-US" sz="2000" dirty="0"/>
              <a:t>A corollary to that is a good extensible design</a:t>
            </a:r>
          </a:p>
          <a:p>
            <a:pPr lvl="1"/>
            <a:r>
              <a:rPr lang="en-US" sz="2000" dirty="0"/>
              <a:t>Users always want something more and/or something different from what is available</a:t>
            </a:r>
          </a:p>
          <a:p>
            <a:pPr lvl="1"/>
            <a:r>
              <a:rPr lang="en-US" sz="2000" dirty="0"/>
              <a:t>Greater knowledge pool operating together, more possibility of innovation</a:t>
            </a:r>
          </a:p>
          <a:p>
            <a:pPr lvl="1"/>
            <a:endParaRPr lang="en-US" sz="2000" dirty="0"/>
          </a:p>
          <a:p>
            <a:endParaRPr lang="en-US" dirty="0"/>
          </a:p>
        </p:txBody>
      </p:sp>
    </p:spTree>
    <p:extLst>
      <p:ext uri="{BB962C8B-B14F-4D97-AF65-F5344CB8AC3E}">
        <p14:creationId xmlns:p14="http://schemas.microsoft.com/office/powerpoint/2010/main" val="22757501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Pitfalls of the Bazaar model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Many of the benefitting reasons can equally easily go the other way</a:t>
            </a:r>
          </a:p>
          <a:p>
            <a:pPr lvl="1"/>
            <a:r>
              <a:rPr lang="en-US" dirty="0" smtClean="0"/>
              <a:t>Bigger knowledge pool can also mean more conflicting opinions </a:t>
            </a:r>
          </a:p>
          <a:p>
            <a:pPr lvl="1"/>
            <a:r>
              <a:rPr lang="en-US" dirty="0" smtClean="0"/>
              <a:t>Prioritizations can become extremely challenging</a:t>
            </a:r>
          </a:p>
          <a:p>
            <a:r>
              <a:rPr lang="en-US" dirty="0" smtClean="0"/>
              <a:t>Gatekeeping can become a huge challenge for maintaining software quality</a:t>
            </a:r>
          </a:p>
          <a:p>
            <a:pPr lvl="1"/>
            <a:r>
              <a:rPr lang="en-US" dirty="0" smtClean="0"/>
              <a:t>Scientific codes have their own peculiarities for verification and validation that can be extremely challenging</a:t>
            </a:r>
          </a:p>
          <a:p>
            <a:pPr lvl="1"/>
            <a:r>
              <a:rPr lang="en-US" dirty="0" smtClean="0"/>
              <a:t>The orchestration of capability combination is harder when there is physics involved because many times it just won’t play well together</a:t>
            </a:r>
            <a:endParaRPr lang="en-US" dirty="0"/>
          </a:p>
        </p:txBody>
      </p:sp>
    </p:spTree>
    <p:extLst>
      <p:ext uri="{BB962C8B-B14F-4D97-AF65-F5344CB8AC3E}">
        <p14:creationId xmlns:p14="http://schemas.microsoft.com/office/powerpoint/2010/main" val="167079379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a:xfrm>
            <a:off x="431013" y="-104695"/>
            <a:ext cx="8229600" cy="1143000"/>
          </a:xfrm>
        </p:spPr>
        <p:txBody>
          <a:bodyPr/>
          <a:lstStyle/>
          <a:p>
            <a:r>
              <a:rPr lang="en-US" dirty="0" smtClean="0"/>
              <a:t>Other Considerations : User Expertise</a:t>
            </a:r>
            <a:endParaRPr lang="en-US" dirty="0"/>
          </a:p>
        </p:txBody>
      </p:sp>
      <p:sp>
        <p:nvSpPr>
          <p:cNvPr id="500739" name="Rectangle 3"/>
          <p:cNvSpPr>
            <a:spLocks noGrp="1" noChangeArrowheads="1"/>
          </p:cNvSpPr>
          <p:nvPr>
            <p:ph type="body" idx="1"/>
          </p:nvPr>
        </p:nvSpPr>
        <p:spPr>
          <a:xfrm>
            <a:off x="549246" y="806108"/>
            <a:ext cx="7971726" cy="5065350"/>
          </a:xfrm>
        </p:spPr>
        <p:txBody>
          <a:bodyPr>
            <a:normAutofit fontScale="92500" lnSpcReduction="20000"/>
          </a:bodyPr>
          <a:lstStyle/>
          <a:p>
            <a:pPr>
              <a:lnSpc>
                <a:spcPct val="90000"/>
              </a:lnSpc>
            </a:pPr>
            <a:endParaRPr lang="en-US" dirty="0" smtClean="0"/>
          </a:p>
          <a:p>
            <a:pPr marL="0" indent="0">
              <a:lnSpc>
                <a:spcPct val="90000"/>
              </a:lnSpc>
              <a:buNone/>
            </a:pPr>
            <a:endParaRPr lang="en-US" dirty="0"/>
          </a:p>
          <a:p>
            <a:pPr>
              <a:lnSpc>
                <a:spcPct val="90000"/>
              </a:lnSpc>
            </a:pPr>
            <a:r>
              <a:rPr lang="en-US" dirty="0" smtClean="0"/>
              <a:t>Novice users </a:t>
            </a:r>
            <a:r>
              <a:rPr lang="en-US" dirty="0"/>
              <a:t>– </a:t>
            </a:r>
            <a:r>
              <a:rPr lang="en-US" dirty="0" smtClean="0"/>
              <a:t>execute one of included applications</a:t>
            </a:r>
          </a:p>
          <a:p>
            <a:pPr lvl="1">
              <a:lnSpc>
                <a:spcPct val="90000"/>
              </a:lnSpc>
            </a:pPr>
            <a:r>
              <a:rPr lang="en-US" dirty="0" smtClean="0"/>
              <a:t>change only the runtime parameters</a:t>
            </a:r>
            <a:endParaRPr lang="en-US" dirty="0"/>
          </a:p>
          <a:p>
            <a:pPr>
              <a:lnSpc>
                <a:spcPct val="90000"/>
              </a:lnSpc>
            </a:pPr>
            <a:r>
              <a:rPr lang="en-US" dirty="0" smtClean="0"/>
              <a:t>Most users – </a:t>
            </a:r>
            <a:r>
              <a:rPr lang="en-US" dirty="0"/>
              <a:t>generate new problems, analyze</a:t>
            </a:r>
          </a:p>
          <a:p>
            <a:pPr lvl="1">
              <a:lnSpc>
                <a:spcPct val="90000"/>
              </a:lnSpc>
            </a:pPr>
            <a:r>
              <a:rPr lang="en-US" dirty="0" smtClean="0"/>
              <a:t>Generate </a:t>
            </a:r>
            <a:r>
              <a:rPr lang="en-US" dirty="0"/>
              <a:t>new Simulations with initial conditions, parameters</a:t>
            </a:r>
          </a:p>
          <a:p>
            <a:pPr lvl="1">
              <a:lnSpc>
                <a:spcPct val="90000"/>
              </a:lnSpc>
            </a:pPr>
            <a:r>
              <a:rPr lang="en-US" dirty="0"/>
              <a:t>Write alternate </a:t>
            </a:r>
            <a:r>
              <a:rPr lang="en-US" dirty="0" smtClean="0"/>
              <a:t>and/or derived functions </a:t>
            </a:r>
            <a:r>
              <a:rPr lang="en-US" dirty="0"/>
              <a:t>for specialized </a:t>
            </a:r>
            <a:r>
              <a:rPr lang="en-US" dirty="0" smtClean="0"/>
              <a:t>output</a:t>
            </a:r>
          </a:p>
          <a:p>
            <a:pPr>
              <a:lnSpc>
                <a:spcPct val="90000"/>
              </a:lnSpc>
            </a:pPr>
            <a:r>
              <a:rPr lang="en-US" dirty="0" smtClean="0"/>
              <a:t>Advanced users – Customize existing functions</a:t>
            </a:r>
          </a:p>
          <a:p>
            <a:pPr lvl="1">
              <a:lnSpc>
                <a:spcPct val="90000"/>
              </a:lnSpc>
            </a:pPr>
            <a:r>
              <a:rPr lang="en-US" dirty="0" smtClean="0"/>
              <a:t>Add small amounts of new code needed by their application </a:t>
            </a:r>
            <a:endParaRPr lang="en-US" dirty="0"/>
          </a:p>
          <a:p>
            <a:pPr>
              <a:lnSpc>
                <a:spcPct val="90000"/>
              </a:lnSpc>
            </a:pPr>
            <a:r>
              <a:rPr lang="en-US" dirty="0"/>
              <a:t>Expert – new research</a:t>
            </a:r>
          </a:p>
          <a:p>
            <a:pPr lvl="1">
              <a:lnSpc>
                <a:spcPct val="90000"/>
              </a:lnSpc>
            </a:pPr>
            <a:r>
              <a:rPr lang="en-US" dirty="0"/>
              <a:t>C</a:t>
            </a:r>
            <a:r>
              <a:rPr lang="en-US" dirty="0" smtClean="0"/>
              <a:t>ompletely </a:t>
            </a:r>
            <a:r>
              <a:rPr lang="en-US" dirty="0"/>
              <a:t>new algorithms </a:t>
            </a:r>
            <a:r>
              <a:rPr lang="en-US" dirty="0" smtClean="0"/>
              <a:t>and/or capabilities</a:t>
            </a:r>
            <a:endParaRPr lang="en-US" dirty="0"/>
          </a:p>
          <a:p>
            <a:pPr lvl="1">
              <a:lnSpc>
                <a:spcPct val="90000"/>
              </a:lnSpc>
            </a:pPr>
            <a:r>
              <a:rPr lang="en-US" dirty="0"/>
              <a:t>Can contribute to core functionality</a:t>
            </a:r>
          </a:p>
          <a:p>
            <a:pPr lvl="1">
              <a:lnSpc>
                <a:spcPct val="90000"/>
              </a:lnSpc>
            </a:pPr>
            <a:endParaRPr lang="en-US" dirty="0"/>
          </a:p>
        </p:txBody>
      </p:sp>
    </p:spTree>
    <p:extLst>
      <p:ext uri="{BB962C8B-B14F-4D97-AF65-F5344CB8AC3E}">
        <p14:creationId xmlns:p14="http://schemas.microsoft.com/office/powerpoint/2010/main" val="268674505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306388"/>
            <a:ext cx="7659687" cy="435504"/>
          </a:xfrm>
        </p:spPr>
        <p:txBody>
          <a:bodyPr/>
          <a:lstStyle/>
          <a:p>
            <a:r>
              <a:rPr lang="en-US" dirty="0" smtClean="0"/>
              <a:t>Distribution Policies</a:t>
            </a:r>
            <a:endParaRPr lang="en-US" dirty="0"/>
          </a:p>
        </p:txBody>
      </p:sp>
      <p:sp>
        <p:nvSpPr>
          <p:cNvPr id="3" name="Content Placeholder 2"/>
          <p:cNvSpPr>
            <a:spLocks noGrp="1"/>
          </p:cNvSpPr>
          <p:nvPr>
            <p:ph idx="1"/>
          </p:nvPr>
        </p:nvSpPr>
        <p:spPr>
          <a:xfrm>
            <a:off x="609600" y="990600"/>
            <a:ext cx="8001000" cy="4776436"/>
          </a:xfrm>
        </p:spPr>
        <p:txBody>
          <a:bodyPr>
            <a:normAutofit/>
          </a:bodyPr>
          <a:lstStyle/>
          <a:p>
            <a:r>
              <a:rPr lang="en-US" dirty="0" smtClean="0"/>
              <a:t>The licensing agreement</a:t>
            </a:r>
          </a:p>
          <a:p>
            <a:pPr lvl="1"/>
            <a:r>
              <a:rPr lang="en-US" dirty="0" smtClean="0"/>
              <a:t>How restrictive ?</a:t>
            </a:r>
          </a:p>
          <a:p>
            <a:r>
              <a:rPr lang="en-US" dirty="0" smtClean="0"/>
              <a:t>Distribution control</a:t>
            </a:r>
          </a:p>
          <a:p>
            <a:pPr lvl="1"/>
            <a:r>
              <a:rPr lang="en-US" dirty="0" smtClean="0"/>
              <a:t>Who can get the code</a:t>
            </a:r>
          </a:p>
          <a:p>
            <a:pPr lvl="1"/>
            <a:r>
              <a:rPr lang="en-US" dirty="0" smtClean="0"/>
              <a:t>Should there be a registration requirement</a:t>
            </a:r>
          </a:p>
          <a:p>
            <a:r>
              <a:rPr lang="en-US" dirty="0" smtClean="0"/>
              <a:t>What is included in the release</a:t>
            </a:r>
          </a:p>
          <a:p>
            <a:pPr lvl="1"/>
            <a:r>
              <a:rPr lang="en-US" dirty="0" smtClean="0"/>
              <a:t>The degree of support for released components</a:t>
            </a:r>
          </a:p>
          <a:p>
            <a:r>
              <a:rPr lang="en-US" dirty="0" smtClean="0"/>
              <a:t>How often to release</a:t>
            </a:r>
          </a:p>
          <a:p>
            <a:pPr lvl="1"/>
            <a:r>
              <a:rPr lang="en-US" dirty="0" smtClean="0"/>
              <a:t>Trade-off between making capabilities available quickly and the overhead of releasing</a:t>
            </a:r>
          </a:p>
          <a:p>
            <a:endParaRPr lang="en-US" dirty="0" smtClean="0"/>
          </a:p>
        </p:txBody>
      </p:sp>
    </p:spTree>
    <p:extLst>
      <p:ext uri="{BB962C8B-B14F-4D97-AF65-F5344CB8AC3E}">
        <p14:creationId xmlns:p14="http://schemas.microsoft.com/office/powerpoint/2010/main" val="400095700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306388"/>
            <a:ext cx="7659687" cy="435504"/>
          </a:xfrm>
        </p:spPr>
        <p:txBody>
          <a:bodyPr/>
          <a:lstStyle/>
          <a:p>
            <a:r>
              <a:rPr lang="en-US" dirty="0" smtClean="0"/>
              <a:t>Contribution Policies</a:t>
            </a:r>
            <a:endParaRPr lang="en-US" dirty="0"/>
          </a:p>
        </p:txBody>
      </p:sp>
      <p:sp>
        <p:nvSpPr>
          <p:cNvPr id="3" name="Content Placeholder 2"/>
          <p:cNvSpPr>
            <a:spLocks noGrp="1"/>
          </p:cNvSpPr>
          <p:nvPr>
            <p:ph idx="1"/>
          </p:nvPr>
        </p:nvSpPr>
        <p:spPr>
          <a:xfrm>
            <a:off x="609600" y="990600"/>
            <a:ext cx="8001000" cy="4776436"/>
          </a:xfrm>
        </p:spPr>
        <p:txBody>
          <a:bodyPr>
            <a:normAutofit fontScale="92500" lnSpcReduction="20000"/>
          </a:bodyPr>
          <a:lstStyle/>
          <a:p>
            <a:r>
              <a:rPr lang="en-US" dirty="0" smtClean="0"/>
              <a:t>Balancing contributors and code distribution needs</a:t>
            </a:r>
          </a:p>
          <a:p>
            <a:pPr lvl="1"/>
            <a:r>
              <a:rPr lang="en-US" dirty="0" smtClean="0"/>
              <a:t>Contributors want their code to become integrated with the code so it is maintained, but may not want it released immediately </a:t>
            </a:r>
          </a:p>
          <a:p>
            <a:pPr lvl="2"/>
            <a:r>
              <a:rPr lang="en-US" dirty="0" smtClean="0"/>
              <a:t>Not exercised enough</a:t>
            </a:r>
          </a:p>
          <a:p>
            <a:pPr lvl="2"/>
            <a:r>
              <a:rPr lang="en-US" dirty="0" smtClean="0"/>
              <a:t>Contributor may want some IP protection</a:t>
            </a:r>
          </a:p>
          <a:p>
            <a:r>
              <a:rPr lang="en-US" dirty="0" smtClean="0"/>
              <a:t>Maintainable code requirements</a:t>
            </a:r>
          </a:p>
          <a:p>
            <a:pPr lvl="1"/>
            <a:r>
              <a:rPr lang="en-US" dirty="0" smtClean="0"/>
              <a:t>The minimum set needed from the contributor</a:t>
            </a:r>
          </a:p>
          <a:p>
            <a:pPr lvl="2"/>
            <a:r>
              <a:rPr lang="en-US" dirty="0" smtClean="0"/>
              <a:t>Source code, build scripts, tests, documentation</a:t>
            </a:r>
          </a:p>
          <a:p>
            <a:r>
              <a:rPr lang="en-US" dirty="0" smtClean="0"/>
              <a:t>Agreement on user support</a:t>
            </a:r>
          </a:p>
          <a:p>
            <a:pPr lvl="1"/>
            <a:r>
              <a:rPr lang="en-US" dirty="0" smtClean="0"/>
              <a:t>Contributor or the distributor</a:t>
            </a:r>
          </a:p>
          <a:p>
            <a:r>
              <a:rPr lang="en-US" dirty="0" smtClean="0"/>
              <a:t>Add-ons : components not included with the distribution, but work with the code</a:t>
            </a:r>
          </a:p>
          <a:p>
            <a:pPr lvl="2"/>
            <a:endParaRPr lang="en-US" dirty="0" smtClean="0"/>
          </a:p>
          <a:p>
            <a:pPr lvl="2"/>
            <a:endParaRPr lang="en-US" dirty="0" smtClean="0"/>
          </a:p>
        </p:txBody>
      </p:sp>
    </p:spTree>
    <p:extLst>
      <p:ext uri="{BB962C8B-B14F-4D97-AF65-F5344CB8AC3E}">
        <p14:creationId xmlns:p14="http://schemas.microsoft.com/office/powerpoint/2010/main" val="333318870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Astrophysics Community</a:t>
            </a:r>
          </a:p>
        </p:txBody>
      </p:sp>
      <p:sp>
        <p:nvSpPr>
          <p:cNvPr id="3" name="Content Placeholder 2"/>
          <p:cNvSpPr>
            <a:spLocks noGrp="1"/>
          </p:cNvSpPr>
          <p:nvPr>
            <p:ph idx="1"/>
          </p:nvPr>
        </p:nvSpPr>
        <p:spPr/>
        <p:txBody>
          <a:bodyPr>
            <a:normAutofit fontScale="92500"/>
          </a:bodyPr>
          <a:lstStyle/>
          <a:p>
            <a:r>
              <a:rPr lang="en-US" dirty="0"/>
              <a:t>Had an early culture of releasing research </a:t>
            </a:r>
            <a:r>
              <a:rPr lang="en-US" dirty="0" smtClean="0"/>
              <a:t>software starting in the early eighties</a:t>
            </a:r>
            <a:endParaRPr lang="en-US" dirty="0"/>
          </a:p>
          <a:p>
            <a:pPr lvl="1"/>
            <a:r>
              <a:rPr lang="en-US" dirty="0" smtClean="0"/>
              <a:t>N-body codes for many-body gravitational interactions </a:t>
            </a:r>
          </a:p>
          <a:p>
            <a:pPr lvl="2"/>
            <a:r>
              <a:rPr lang="en-US" dirty="0" err="1" smtClean="0"/>
              <a:t>Nbody</a:t>
            </a:r>
            <a:r>
              <a:rPr lang="en-US" baseline="-25000" dirty="0" err="1" smtClean="0"/>
              <a:t>x</a:t>
            </a:r>
            <a:r>
              <a:rPr lang="en-US" dirty="0" smtClean="0"/>
              <a:t> went from Nbody</a:t>
            </a:r>
            <a:r>
              <a:rPr lang="en-US" baseline="-25000" dirty="0" smtClean="0"/>
              <a:t>1 </a:t>
            </a:r>
            <a:r>
              <a:rPr lang="en-US" dirty="0" smtClean="0"/>
              <a:t>to Nbody</a:t>
            </a:r>
            <a:r>
              <a:rPr lang="en-US" baseline="-25000" dirty="0" smtClean="0"/>
              <a:t>6</a:t>
            </a:r>
          </a:p>
          <a:p>
            <a:pPr lvl="2"/>
            <a:r>
              <a:rPr lang="en-US" dirty="0" smtClean="0"/>
              <a:t>Barnes and Hut tree code</a:t>
            </a:r>
          </a:p>
          <a:p>
            <a:pPr lvl="1"/>
            <a:r>
              <a:rPr lang="en-US" dirty="0" err="1" smtClean="0"/>
              <a:t>Hydrodymanics</a:t>
            </a:r>
            <a:r>
              <a:rPr lang="en-US" dirty="0" smtClean="0"/>
              <a:t> with ZEUS-2D, and later ZEUS-3D </a:t>
            </a:r>
          </a:p>
          <a:p>
            <a:pPr lvl="1"/>
            <a:r>
              <a:rPr lang="en-US" dirty="0" smtClean="0"/>
              <a:t>SPH codes such as Hydra and Gadget</a:t>
            </a:r>
          </a:p>
          <a:p>
            <a:r>
              <a:rPr lang="en-US" dirty="0" smtClean="0"/>
              <a:t>Over time public codes became more sophisticated</a:t>
            </a:r>
          </a:p>
          <a:p>
            <a:pPr lvl="1"/>
            <a:r>
              <a:rPr lang="en-US" dirty="0" smtClean="0"/>
              <a:t>AMR appeared in FLASH is early 2000</a:t>
            </a:r>
          </a:p>
          <a:p>
            <a:pPr lvl="1"/>
            <a:r>
              <a:rPr lang="en-US" dirty="0" smtClean="0"/>
              <a:t>Shock-capturing MHD and radiation hydro also started to appear</a:t>
            </a:r>
            <a:endParaRPr lang="en-US" dirty="0"/>
          </a:p>
        </p:txBody>
      </p:sp>
    </p:spTree>
    <p:extLst>
      <p:ext uri="{BB962C8B-B14F-4D97-AF65-F5344CB8AC3E}">
        <p14:creationId xmlns:p14="http://schemas.microsoft.com/office/powerpoint/2010/main" val="142521562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Building</a:t>
            </a:r>
            <a:endParaRPr lang="en-US" dirty="0"/>
          </a:p>
        </p:txBody>
      </p:sp>
      <p:sp>
        <p:nvSpPr>
          <p:cNvPr id="3" name="Content Placeholder 2"/>
          <p:cNvSpPr>
            <a:spLocks noGrp="1"/>
          </p:cNvSpPr>
          <p:nvPr>
            <p:ph idx="1"/>
          </p:nvPr>
        </p:nvSpPr>
        <p:spPr>
          <a:xfrm>
            <a:off x="457199" y="1324191"/>
            <a:ext cx="8101820" cy="4211910"/>
          </a:xfrm>
        </p:spPr>
        <p:txBody>
          <a:bodyPr>
            <a:normAutofit fontScale="77500" lnSpcReduction="20000"/>
          </a:bodyPr>
          <a:lstStyle/>
          <a:p>
            <a:r>
              <a:rPr lang="en-US" dirty="0" smtClean="0"/>
              <a:t>Popularizing the code alone does not build a community</a:t>
            </a:r>
          </a:p>
          <a:p>
            <a:r>
              <a:rPr lang="en-US" dirty="0" smtClean="0"/>
              <a:t>Neither does customizability – different users want different capabilities</a:t>
            </a:r>
          </a:p>
          <a:p>
            <a:pPr lvl="1"/>
            <a:endParaRPr lang="en-US" dirty="0" smtClean="0"/>
          </a:p>
          <a:p>
            <a:pPr marL="0" indent="0">
              <a:buNone/>
            </a:pPr>
            <a:r>
              <a:rPr lang="en-US" b="1" dirty="0" smtClean="0">
                <a:solidFill>
                  <a:schemeClr val="accent6"/>
                </a:solidFill>
              </a:rPr>
              <a:t>So what does it take</a:t>
            </a:r>
            <a:r>
              <a:rPr lang="en-US" dirty="0" smtClean="0">
                <a:solidFill>
                  <a:schemeClr val="accent6"/>
                </a:solidFill>
              </a:rPr>
              <a:t> ?</a:t>
            </a:r>
          </a:p>
          <a:p>
            <a:r>
              <a:rPr lang="en-US" dirty="0"/>
              <a:t>Enabling contributions from users and providing support for them</a:t>
            </a:r>
          </a:p>
          <a:p>
            <a:r>
              <a:rPr lang="en-US" dirty="0"/>
              <a:t>Including policy provisions for balancing the IP protection with open source needs</a:t>
            </a:r>
          </a:p>
          <a:p>
            <a:r>
              <a:rPr lang="en-US" dirty="0" smtClean="0"/>
              <a:t>Relaxed distribution </a:t>
            </a:r>
            <a:r>
              <a:rPr lang="en-US" dirty="0"/>
              <a:t>policies – </a:t>
            </a:r>
            <a:r>
              <a:rPr lang="en-US" dirty="0" smtClean="0"/>
              <a:t>giving collective ownership to groups </a:t>
            </a:r>
            <a:r>
              <a:rPr lang="en-US" dirty="0"/>
              <a:t>of </a:t>
            </a:r>
            <a:r>
              <a:rPr lang="en-US" dirty="0" smtClean="0"/>
              <a:t>users so they </a:t>
            </a:r>
            <a:r>
              <a:rPr lang="en-US" dirty="0"/>
              <a:t>can modify the code and share among themselves as long as they have the license</a:t>
            </a:r>
          </a:p>
          <a:p>
            <a:pPr marL="0" indent="0">
              <a:buNone/>
            </a:pPr>
            <a:endParaRPr lang="en-US" dirty="0" smtClean="0"/>
          </a:p>
          <a:p>
            <a:pPr marL="454730" lvl="1" indent="0">
              <a:buNone/>
            </a:pPr>
            <a:endParaRPr lang="en-US" dirty="0" smtClean="0"/>
          </a:p>
          <a:p>
            <a:endParaRPr lang="en-US" dirty="0" smtClean="0"/>
          </a:p>
          <a:p>
            <a:endParaRPr lang="en-US" dirty="0"/>
          </a:p>
        </p:txBody>
      </p:sp>
      <p:sp>
        <p:nvSpPr>
          <p:cNvPr id="9" name="TextBox 8"/>
          <p:cNvSpPr txBox="1"/>
          <p:nvPr/>
        </p:nvSpPr>
        <p:spPr>
          <a:xfrm>
            <a:off x="582593" y="5193612"/>
            <a:ext cx="7572543" cy="923330"/>
          </a:xfrm>
          <a:prstGeom prst="rect">
            <a:avLst/>
          </a:prstGeom>
          <a:noFill/>
        </p:spPr>
        <p:txBody>
          <a:bodyPr wrap="none" rtlCol="0">
            <a:spAutoFit/>
          </a:bodyPr>
          <a:lstStyle/>
          <a:p>
            <a:r>
              <a:rPr lang="en-US" b="1" dirty="0">
                <a:solidFill>
                  <a:schemeClr val="accent6">
                    <a:lumMod val="75000"/>
                  </a:schemeClr>
                </a:solidFill>
              </a:rPr>
              <a:t>M</a:t>
            </a:r>
            <a:r>
              <a:rPr lang="en-US" b="1" dirty="0" smtClean="0">
                <a:solidFill>
                  <a:schemeClr val="accent6">
                    <a:lumMod val="75000"/>
                  </a:schemeClr>
                </a:solidFill>
              </a:rPr>
              <a:t>ore inclusivity =&gt; greater success in community building</a:t>
            </a:r>
          </a:p>
          <a:p>
            <a:r>
              <a:rPr lang="en-US" b="1" dirty="0" smtClean="0">
                <a:solidFill>
                  <a:schemeClr val="accent4">
                    <a:lumMod val="75000"/>
                  </a:schemeClr>
                </a:solidFill>
              </a:rPr>
              <a:t>An investment in robust and extensible infrastructure, and a strong </a:t>
            </a:r>
          </a:p>
          <a:p>
            <a:r>
              <a:rPr lang="en-US" b="1" dirty="0" smtClean="0">
                <a:solidFill>
                  <a:schemeClr val="accent4">
                    <a:lumMod val="75000"/>
                  </a:schemeClr>
                </a:solidFill>
              </a:rPr>
              <a:t>culture of user support is a pre-requisite </a:t>
            </a:r>
            <a:endParaRPr lang="en-US" b="1" dirty="0">
              <a:solidFill>
                <a:schemeClr val="accent4">
                  <a:lumMod val="75000"/>
                </a:schemeClr>
              </a:solidFill>
            </a:endParaRPr>
          </a:p>
        </p:txBody>
      </p:sp>
    </p:spTree>
    <p:extLst>
      <p:ext uri="{BB962C8B-B14F-4D97-AF65-F5344CB8AC3E}">
        <p14:creationId xmlns:p14="http://schemas.microsoft.com/office/powerpoint/2010/main" val="59697311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 FLASH Developed and Distributed by One Institution</a:t>
            </a:r>
            <a:endParaRPr lang="en-US" dirty="0"/>
          </a:p>
        </p:txBody>
      </p:sp>
      <p:sp>
        <p:nvSpPr>
          <p:cNvPr id="3" name="Content Placeholder 2"/>
          <p:cNvSpPr>
            <a:spLocks noGrp="1"/>
          </p:cNvSpPr>
          <p:nvPr>
            <p:ph sz="quarter" idx="1"/>
          </p:nvPr>
        </p:nvSpPr>
        <p:spPr>
          <a:xfrm>
            <a:off x="443545" y="1409140"/>
            <a:ext cx="8229600" cy="4525963"/>
          </a:xfrm>
        </p:spPr>
        <p:txBody>
          <a:bodyPr>
            <a:normAutofit fontScale="85000" lnSpcReduction="20000"/>
          </a:bodyPr>
          <a:lstStyle/>
          <a:p>
            <a:r>
              <a:rPr lang="en-US" dirty="0" smtClean="0"/>
              <a:t>Under sustained funding from the ASC alliance program</a:t>
            </a:r>
          </a:p>
          <a:p>
            <a:r>
              <a:rPr lang="en-US" dirty="0"/>
              <a:t>One of the expected outcomes was a public </a:t>
            </a:r>
            <a:r>
              <a:rPr lang="en-US" dirty="0" smtClean="0"/>
              <a:t>code</a:t>
            </a:r>
          </a:p>
          <a:p>
            <a:pPr lvl="1"/>
            <a:r>
              <a:rPr lang="en-US" dirty="0" smtClean="0"/>
              <a:t>Use the same code for many different applications</a:t>
            </a:r>
          </a:p>
          <a:p>
            <a:pPr lvl="2"/>
            <a:r>
              <a:rPr lang="en-US" dirty="0" smtClean="0"/>
              <a:t>All target applications were for reactive flows</a:t>
            </a:r>
          </a:p>
          <a:p>
            <a:r>
              <a:rPr lang="en-US" dirty="0" smtClean="0"/>
              <a:t>Diverging camps from the beginning</a:t>
            </a:r>
          </a:p>
          <a:p>
            <a:pPr lvl="1"/>
            <a:r>
              <a:rPr lang="en-US" dirty="0" smtClean="0"/>
              <a:t>Camp 1: Produce a well architected modular code</a:t>
            </a:r>
          </a:p>
          <a:p>
            <a:pPr lvl="1"/>
            <a:r>
              <a:rPr lang="en-US" dirty="0" smtClean="0"/>
              <a:t>Camp 2: Let’s build what can be used for science soon</a:t>
            </a:r>
          </a:p>
          <a:p>
            <a:r>
              <a:rPr lang="en-US" dirty="0" smtClean="0"/>
              <a:t>Both goals hard to meet in the near term</a:t>
            </a:r>
          </a:p>
          <a:p>
            <a:r>
              <a:rPr lang="en-US" dirty="0" smtClean="0"/>
              <a:t>Two parallel development paths started</a:t>
            </a:r>
          </a:p>
          <a:p>
            <a:pPr lvl="1"/>
            <a:r>
              <a:rPr lang="en-US" dirty="0" smtClean="0"/>
              <a:t>Not enough resources to sustain both</a:t>
            </a:r>
          </a:p>
          <a:p>
            <a:pPr lvl="1"/>
            <a:r>
              <a:rPr lang="en-US" dirty="0" smtClean="0"/>
              <a:t>Camp 2 won out</a:t>
            </a:r>
          </a:p>
          <a:p>
            <a:r>
              <a:rPr lang="en-US" dirty="0" smtClean="0"/>
              <a:t>Took three iterations of code refactoring to get robust framework built</a:t>
            </a:r>
          </a:p>
        </p:txBody>
      </p:sp>
    </p:spTree>
    <p:extLst>
      <p:ext uri="{BB962C8B-B14F-4D97-AF65-F5344CB8AC3E}">
        <p14:creationId xmlns:p14="http://schemas.microsoft.com/office/powerpoint/2010/main" val="146470375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FLASH’s Community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Originally designed for thermo-nuclear flashes</a:t>
            </a:r>
          </a:p>
          <a:p>
            <a:pPr lvl="1"/>
            <a:r>
              <a:rPr lang="en-US" dirty="0" smtClean="0"/>
              <a:t>Expanded to include N-body capabilities through particles</a:t>
            </a:r>
          </a:p>
          <a:p>
            <a:pPr lvl="1"/>
            <a:r>
              <a:rPr lang="en-US" dirty="0" smtClean="0"/>
              <a:t>Over the years many other physics capabilities got added </a:t>
            </a:r>
          </a:p>
          <a:p>
            <a:r>
              <a:rPr lang="en-US" dirty="0" smtClean="0"/>
              <a:t>Now serves many communities in Astrophysics, and also serves HEDP and CFD/FSI </a:t>
            </a:r>
          </a:p>
          <a:p>
            <a:pPr lvl="1"/>
            <a:r>
              <a:rPr lang="en-US" dirty="0" smtClean="0"/>
              <a:t>Most rapid increase in modeling laser experiments</a:t>
            </a:r>
          </a:p>
          <a:p>
            <a:pPr lvl="1"/>
            <a:r>
              <a:rPr lang="en-US" dirty="0" smtClean="0"/>
              <a:t>Only open code for the community</a:t>
            </a:r>
          </a:p>
          <a:p>
            <a:r>
              <a:rPr lang="en-US" dirty="0" smtClean="0"/>
              <a:t>Very little modification to the basic infrastructure needed to accommodate these capabilities</a:t>
            </a:r>
          </a:p>
          <a:p>
            <a:r>
              <a:rPr lang="en-US" dirty="0" smtClean="0"/>
              <a:t>Additions typically prove to be synergistic for all the communities</a:t>
            </a:r>
            <a:endParaRPr lang="en-US" dirty="0"/>
          </a:p>
        </p:txBody>
      </p:sp>
    </p:spTree>
    <p:extLst>
      <p:ext uri="{BB962C8B-B14F-4D97-AF65-F5344CB8AC3E}">
        <p14:creationId xmlns:p14="http://schemas.microsoft.com/office/powerpoint/2010/main" val="371285214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Statistics</a:t>
            </a:r>
            <a:endParaRPr lang="en-US" dirty="0"/>
          </a:p>
        </p:txBody>
      </p:sp>
      <p:sp>
        <p:nvSpPr>
          <p:cNvPr id="3" name="Content Placeholder 2"/>
          <p:cNvSpPr>
            <a:spLocks noGrp="1"/>
          </p:cNvSpPr>
          <p:nvPr>
            <p:ph idx="1"/>
          </p:nvPr>
        </p:nvSpPr>
        <p:spPr>
          <a:xfrm>
            <a:off x="457200" y="931231"/>
            <a:ext cx="8229600" cy="4525963"/>
          </a:xfrm>
        </p:spPr>
        <p:txBody>
          <a:bodyPr>
            <a:normAutofit lnSpcReduction="10000"/>
          </a:bodyPr>
          <a:lstStyle/>
          <a:p>
            <a:pPr marL="0" indent="0">
              <a:buNone/>
            </a:pPr>
            <a:endParaRPr lang="en-US" dirty="0" smtClean="0"/>
          </a:p>
          <a:p>
            <a:r>
              <a:rPr lang="en-US" dirty="0" smtClean="0"/>
              <a:t>Releases roughly every 6-8 months</a:t>
            </a:r>
          </a:p>
          <a:p>
            <a:r>
              <a:rPr lang="en-US" dirty="0" smtClean="0"/>
              <a:t>In version 4.x now</a:t>
            </a:r>
          </a:p>
          <a:p>
            <a:r>
              <a:rPr lang="en-US" dirty="0" smtClean="0"/>
              <a:t>More than 850 papers have used it for obtaining results</a:t>
            </a:r>
          </a:p>
          <a:p>
            <a:r>
              <a:rPr lang="en-US" dirty="0" smtClean="0"/>
              <a:t>Increasingly more sophisticated contributions from outside the core group</a:t>
            </a:r>
          </a:p>
          <a:p>
            <a:pPr lvl="1"/>
            <a:r>
              <a:rPr lang="en-US" dirty="0" smtClean="0"/>
              <a:t>Sink particles</a:t>
            </a:r>
          </a:p>
          <a:p>
            <a:pPr lvl="1"/>
            <a:r>
              <a:rPr lang="en-US" dirty="0" smtClean="0"/>
              <a:t>Incompressible </a:t>
            </a:r>
            <a:r>
              <a:rPr lang="en-US" dirty="0" err="1" smtClean="0"/>
              <a:t>Navier</a:t>
            </a:r>
            <a:r>
              <a:rPr lang="en-US" dirty="0"/>
              <a:t>-</a:t>
            </a:r>
            <a:r>
              <a:rPr lang="en-US" dirty="0" smtClean="0"/>
              <a:t>Stokes solver</a:t>
            </a:r>
          </a:p>
          <a:p>
            <a:pPr lvl="1"/>
            <a:r>
              <a:rPr lang="en-US" dirty="0" smtClean="0"/>
              <a:t>Primordial Chemistry</a:t>
            </a:r>
          </a:p>
          <a:p>
            <a:pPr lvl="1"/>
            <a:endParaRPr lang="en-US" dirty="0"/>
          </a:p>
        </p:txBody>
      </p:sp>
    </p:spTree>
    <p:extLst>
      <p:ext uri="{BB962C8B-B14F-4D97-AF65-F5344CB8AC3E}">
        <p14:creationId xmlns:p14="http://schemas.microsoft.com/office/powerpoint/2010/main" val="42858018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8433"/>
            <a:ext cx="8229600" cy="1143000"/>
          </a:xfrm>
        </p:spPr>
        <p:txBody>
          <a:bodyPr/>
          <a:lstStyle/>
          <a:p>
            <a:r>
              <a:rPr lang="en-US" dirty="0" smtClean="0"/>
              <a:t>Community Building</a:t>
            </a:r>
            <a:endParaRPr lang="en-US" dirty="0"/>
          </a:p>
        </p:txBody>
      </p:sp>
      <p:sp>
        <p:nvSpPr>
          <p:cNvPr id="3" name="Content Placeholder 2"/>
          <p:cNvSpPr>
            <a:spLocks noGrp="1"/>
          </p:cNvSpPr>
          <p:nvPr>
            <p:ph idx="1"/>
          </p:nvPr>
        </p:nvSpPr>
        <p:spPr>
          <a:xfrm>
            <a:off x="457199" y="1369367"/>
            <a:ext cx="8377847" cy="4174381"/>
          </a:xfrm>
        </p:spPr>
        <p:txBody>
          <a:bodyPr>
            <a:normAutofit fontScale="85000" lnSpcReduction="20000"/>
          </a:bodyPr>
          <a:lstStyle/>
          <a:p>
            <a:r>
              <a:rPr lang="en-US" dirty="0" smtClean="0"/>
              <a:t>Took several years </a:t>
            </a:r>
          </a:p>
          <a:p>
            <a:r>
              <a:rPr lang="en-US" dirty="0" smtClean="0"/>
              <a:t>Started with collaborations with the Center scientists</a:t>
            </a:r>
          </a:p>
          <a:p>
            <a:r>
              <a:rPr lang="en-US" dirty="0" smtClean="0"/>
              <a:t>Alumni of the center took the culture and the code with them</a:t>
            </a:r>
          </a:p>
          <a:p>
            <a:pPr lvl="1"/>
            <a:r>
              <a:rPr lang="en-US" dirty="0" smtClean="0"/>
              <a:t>Their students and post-docs adopted the code</a:t>
            </a:r>
          </a:p>
          <a:p>
            <a:r>
              <a:rPr lang="en-US" dirty="0" smtClean="0"/>
              <a:t>Tutorials on-site and at scientific conferences to promote</a:t>
            </a:r>
          </a:p>
          <a:p>
            <a:pPr lvl="1"/>
            <a:r>
              <a:rPr lang="en-US" dirty="0" smtClean="0"/>
              <a:t>Tutorials had hands-on sessions and help for user’s specific problems</a:t>
            </a:r>
          </a:p>
          <a:p>
            <a:r>
              <a:rPr lang="en-US" dirty="0" smtClean="0"/>
              <a:t>Easy customizability built into the infrastructure helped</a:t>
            </a:r>
          </a:p>
          <a:p>
            <a:pPr lvl="1"/>
            <a:r>
              <a:rPr lang="en-US" dirty="0" smtClean="0"/>
              <a:t>As did the included ready to run examples</a:t>
            </a:r>
          </a:p>
          <a:p>
            <a:r>
              <a:rPr lang="en-US" dirty="0" smtClean="0"/>
              <a:t>Increasing capabilities enable tackling more complex and higher fidelity modeling</a:t>
            </a:r>
          </a:p>
          <a:p>
            <a:pPr lvl="1"/>
            <a:endParaRPr lang="en-US" dirty="0" smtClean="0"/>
          </a:p>
          <a:p>
            <a:endParaRPr lang="en-US" dirty="0" smtClean="0"/>
          </a:p>
          <a:p>
            <a:endParaRPr lang="en-US" dirty="0"/>
          </a:p>
        </p:txBody>
      </p:sp>
      <p:sp>
        <p:nvSpPr>
          <p:cNvPr id="4" name="Rectangle 3"/>
          <p:cNvSpPr/>
          <p:nvPr/>
        </p:nvSpPr>
        <p:spPr>
          <a:xfrm>
            <a:off x="345271" y="5436588"/>
            <a:ext cx="8324336" cy="9111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The greatest impact in popularizing the code though was relative ease in getting </a:t>
            </a:r>
          </a:p>
          <a:p>
            <a:pPr algn="ctr"/>
            <a:r>
              <a:rPr lang="en-US" dirty="0">
                <a:solidFill>
                  <a:schemeClr val="tx1"/>
                </a:solidFill>
              </a:rPr>
              <a:t>s</a:t>
            </a:r>
            <a:r>
              <a:rPr lang="en-US" dirty="0" smtClean="0">
                <a:solidFill>
                  <a:schemeClr val="tx1"/>
                </a:solidFill>
              </a:rPr>
              <a:t>tarted, quick turn-around for user’s questions and hand holding provided through</a:t>
            </a:r>
          </a:p>
          <a:p>
            <a:pPr algn="ctr"/>
            <a:r>
              <a:rPr lang="en-US" dirty="0">
                <a:solidFill>
                  <a:schemeClr val="tx1"/>
                </a:solidFill>
              </a:rPr>
              <a:t>t</a:t>
            </a:r>
            <a:r>
              <a:rPr lang="en-US" dirty="0" smtClean="0">
                <a:solidFill>
                  <a:schemeClr val="tx1"/>
                </a:solidFill>
              </a:rPr>
              <a:t>he mailing lists</a:t>
            </a:r>
            <a:endParaRPr lang="en-US" dirty="0">
              <a:solidFill>
                <a:schemeClr val="tx1"/>
              </a:solidFill>
            </a:endParaRPr>
          </a:p>
        </p:txBody>
      </p:sp>
    </p:spTree>
    <p:extLst>
      <p:ext uri="{BB962C8B-B14F-4D97-AF65-F5344CB8AC3E}">
        <p14:creationId xmlns:p14="http://schemas.microsoft.com/office/powerpoint/2010/main" val="182320125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Enzo</a:t>
            </a:r>
            <a:r>
              <a:rPr lang="en-US" dirty="0" smtClean="0"/>
              <a:t> : Transitioned from close to open source</a:t>
            </a:r>
            <a:endParaRPr lang="en-US" dirty="0"/>
          </a:p>
        </p:txBody>
      </p:sp>
      <p:sp>
        <p:nvSpPr>
          <p:cNvPr id="3" name="Content Placeholder 2"/>
          <p:cNvSpPr>
            <a:spLocks noGrp="1"/>
          </p:cNvSpPr>
          <p:nvPr>
            <p:ph idx="1"/>
          </p:nvPr>
        </p:nvSpPr>
        <p:spPr/>
        <p:txBody>
          <a:bodyPr>
            <a:normAutofit fontScale="92500"/>
          </a:bodyPr>
          <a:lstStyle/>
          <a:p>
            <a:r>
              <a:rPr lang="en-US" dirty="0" smtClean="0"/>
              <a:t>Started as a closed code</a:t>
            </a:r>
          </a:p>
          <a:p>
            <a:pPr lvl="1"/>
            <a:r>
              <a:rPr lang="en-US" dirty="0" smtClean="0"/>
              <a:t>From 1996-2003</a:t>
            </a:r>
          </a:p>
          <a:p>
            <a:r>
              <a:rPr lang="en-US" dirty="0" smtClean="0"/>
              <a:t>First public release in March 2004</a:t>
            </a:r>
          </a:p>
          <a:p>
            <a:pPr lvl="1"/>
            <a:r>
              <a:rPr lang="en-US" dirty="0" smtClean="0"/>
              <a:t>Mostly cathedral model</a:t>
            </a:r>
          </a:p>
          <a:p>
            <a:r>
              <a:rPr lang="en-US" dirty="0" smtClean="0"/>
              <a:t>Has now moved very close to a bazaar model</a:t>
            </a:r>
          </a:p>
          <a:p>
            <a:pPr lvl="1"/>
            <a:r>
              <a:rPr lang="en-US" dirty="0">
                <a:latin typeface="Gill Sans"/>
                <a:cs typeface="Gill Sans"/>
              </a:rPr>
              <a:t>25 contributors</a:t>
            </a:r>
            <a:r>
              <a:rPr lang="en-US" spc="4" dirty="0">
                <a:latin typeface="Gill Sans"/>
                <a:cs typeface="Gill Sans"/>
              </a:rPr>
              <a:t> </a:t>
            </a:r>
            <a:r>
              <a:rPr lang="en-US" dirty="0">
                <a:latin typeface="Gill Sans"/>
                <a:cs typeface="Gill Sans"/>
              </a:rPr>
              <a:t>(~12 acti</a:t>
            </a:r>
            <a:r>
              <a:rPr lang="en-US" spc="-56" dirty="0">
                <a:latin typeface="Gill Sans"/>
                <a:cs typeface="Gill Sans"/>
              </a:rPr>
              <a:t>v</a:t>
            </a:r>
            <a:r>
              <a:rPr lang="en-US" dirty="0">
                <a:latin typeface="Gill Sans"/>
                <a:cs typeface="Gill Sans"/>
              </a:rPr>
              <a:t>e d</a:t>
            </a:r>
            <a:r>
              <a:rPr lang="en-US" spc="-42" dirty="0">
                <a:latin typeface="Gill Sans"/>
                <a:cs typeface="Gill Sans"/>
              </a:rPr>
              <a:t>e</a:t>
            </a:r>
            <a:r>
              <a:rPr lang="en-US" spc="-56" dirty="0">
                <a:latin typeface="Gill Sans"/>
                <a:cs typeface="Gill Sans"/>
              </a:rPr>
              <a:t>v</a:t>
            </a:r>
            <a:r>
              <a:rPr lang="en-US" dirty="0">
                <a:latin typeface="Gill Sans"/>
                <a:cs typeface="Gill Sans"/>
              </a:rPr>
              <a:t>elopers) at &gt;10 </a:t>
            </a:r>
            <a:r>
              <a:rPr lang="en-US" dirty="0" smtClean="0">
                <a:latin typeface="Gill Sans"/>
                <a:cs typeface="Gill Sans"/>
              </a:rPr>
              <a:t>institutions</a:t>
            </a:r>
          </a:p>
          <a:p>
            <a:pPr lvl="1"/>
            <a:r>
              <a:rPr lang="en-US" dirty="0">
                <a:latin typeface="Gill Sans"/>
                <a:cs typeface="Gill Sans"/>
              </a:rPr>
              <a:t>~200 people on </a:t>
            </a:r>
            <a:r>
              <a:rPr lang="en-US" dirty="0" err="1">
                <a:latin typeface="Gill Sans"/>
                <a:cs typeface="Gill Sans"/>
              </a:rPr>
              <a:t>enzo</a:t>
            </a:r>
            <a:r>
              <a:rPr lang="en-US" dirty="0">
                <a:latin typeface="Gill Sans"/>
                <a:cs typeface="Gill Sans"/>
              </a:rPr>
              <a:t>-users</a:t>
            </a:r>
            <a:r>
              <a:rPr lang="en-US" spc="4" dirty="0">
                <a:latin typeface="Gill Sans"/>
                <a:cs typeface="Gill Sans"/>
              </a:rPr>
              <a:t> </a:t>
            </a:r>
            <a:r>
              <a:rPr lang="en-US" dirty="0">
                <a:latin typeface="Gill Sans"/>
                <a:cs typeface="Gill Sans"/>
              </a:rPr>
              <a:t>mailing list (~50% acti</a:t>
            </a:r>
            <a:r>
              <a:rPr lang="en-US" spc="-56" dirty="0">
                <a:latin typeface="Gill Sans"/>
                <a:cs typeface="Gill Sans"/>
              </a:rPr>
              <a:t>v</a:t>
            </a:r>
            <a:r>
              <a:rPr lang="en-US" dirty="0">
                <a:latin typeface="Gill Sans"/>
                <a:cs typeface="Gill Sans"/>
              </a:rPr>
              <a:t>e?</a:t>
            </a:r>
            <a:r>
              <a:rPr lang="en-US" dirty="0" smtClean="0">
                <a:latin typeface="Gill Sans"/>
                <a:cs typeface="Gill Sans"/>
              </a:rPr>
              <a:t>)</a:t>
            </a:r>
          </a:p>
          <a:p>
            <a:pPr lvl="1"/>
            <a:r>
              <a:rPr lang="en-US" dirty="0">
                <a:latin typeface="Gill Sans"/>
                <a:cs typeface="Gill Sans"/>
              </a:rPr>
              <a:t>Financial suppo</a:t>
            </a:r>
            <a:r>
              <a:rPr lang="en-US" spc="53" dirty="0">
                <a:latin typeface="Gill Sans"/>
                <a:cs typeface="Gill Sans"/>
              </a:rPr>
              <a:t>r</a:t>
            </a:r>
            <a:r>
              <a:rPr lang="en-US" dirty="0">
                <a:latin typeface="Gill Sans"/>
                <a:cs typeface="Gill Sans"/>
              </a:rPr>
              <a:t>t f</a:t>
            </a:r>
            <a:r>
              <a:rPr lang="en-US" spc="-70" dirty="0">
                <a:latin typeface="Gill Sans"/>
                <a:cs typeface="Gill Sans"/>
              </a:rPr>
              <a:t>r</a:t>
            </a:r>
            <a:r>
              <a:rPr lang="en-US" dirty="0">
                <a:latin typeface="Gill Sans"/>
                <a:cs typeface="Gill Sans"/>
              </a:rPr>
              <a:t>om NSF (A</a:t>
            </a:r>
            <a:r>
              <a:rPr lang="en-US" spc="-4" dirty="0">
                <a:latin typeface="Gill Sans"/>
                <a:cs typeface="Gill Sans"/>
              </a:rPr>
              <a:t>S</a:t>
            </a:r>
            <a:r>
              <a:rPr lang="en-US" spc="-345" dirty="0">
                <a:latin typeface="Gill Sans"/>
                <a:cs typeface="Gill Sans"/>
              </a:rPr>
              <a:t>T</a:t>
            </a:r>
            <a:r>
              <a:rPr lang="en-US" dirty="0">
                <a:latin typeface="Gill Sans"/>
                <a:cs typeface="Gill Sans"/>
              </a:rPr>
              <a:t>,</a:t>
            </a:r>
            <a:r>
              <a:rPr lang="en-US" spc="-274" dirty="0">
                <a:latin typeface="Gill Sans"/>
                <a:cs typeface="Gill Sans"/>
              </a:rPr>
              <a:t> </a:t>
            </a:r>
            <a:r>
              <a:rPr lang="en-US" dirty="0">
                <a:latin typeface="Gill Sans"/>
                <a:cs typeface="Gill Sans"/>
              </a:rPr>
              <a:t>OCI,</a:t>
            </a:r>
            <a:r>
              <a:rPr lang="en-US" spc="-274" dirty="0">
                <a:latin typeface="Gill Sans"/>
                <a:cs typeface="Gill Sans"/>
              </a:rPr>
              <a:t> </a:t>
            </a:r>
            <a:r>
              <a:rPr lang="en-US" dirty="0">
                <a:latin typeface="Gill Sans"/>
                <a:cs typeface="Gill Sans"/>
              </a:rPr>
              <a:t>PHY),</a:t>
            </a:r>
            <a:r>
              <a:rPr lang="en-US" spc="-274" dirty="0">
                <a:latin typeface="Gill Sans"/>
                <a:cs typeface="Gill Sans"/>
              </a:rPr>
              <a:t> </a:t>
            </a:r>
            <a:r>
              <a:rPr lang="en-US" dirty="0" err="1">
                <a:latin typeface="Gill Sans"/>
                <a:cs typeface="Gill Sans"/>
              </a:rPr>
              <a:t>NASA,and</a:t>
            </a:r>
            <a:r>
              <a:rPr lang="en-US" spc="4" dirty="0">
                <a:latin typeface="Gill Sans"/>
                <a:cs typeface="Gill Sans"/>
              </a:rPr>
              <a:t> </a:t>
            </a:r>
            <a:r>
              <a:rPr lang="en-US" dirty="0" smtClean="0">
                <a:latin typeface="Gill Sans"/>
                <a:cs typeface="Gill Sans"/>
              </a:rPr>
              <a:t>DOE</a:t>
            </a:r>
            <a:endParaRPr lang="en-US" dirty="0">
              <a:latin typeface="Gill Sans"/>
              <a:cs typeface="Gill Sans"/>
            </a:endParaRPr>
          </a:p>
          <a:p>
            <a:pPr marL="408567" indent="-399662" defTabSz="319733" fontAlgn="auto">
              <a:lnSpc>
                <a:spcPts val="4394"/>
              </a:lnSpc>
              <a:spcBef>
                <a:spcPts val="0"/>
              </a:spcBef>
              <a:spcAft>
                <a:spcPts val="0"/>
              </a:spcAft>
              <a:buClr>
                <a:srgbClr val="FFFFFF"/>
              </a:buClr>
              <a:buSzPct val="170512"/>
              <a:buFont typeface="Gill Sans"/>
              <a:buChar char="•"/>
              <a:tabLst>
                <a:tab pos="408567" algn="l"/>
                <a:tab pos="4588869" algn="l"/>
              </a:tabLst>
            </a:pPr>
            <a:r>
              <a:rPr lang="en-US" dirty="0" smtClean="0">
                <a:latin typeface="Gill Sans"/>
                <a:cs typeface="Gill Sans"/>
              </a:rPr>
              <a:t>Complementa</a:t>
            </a:r>
            <a:r>
              <a:rPr lang="en-US" spc="80" dirty="0" smtClean="0">
                <a:latin typeface="Gill Sans"/>
                <a:cs typeface="Gill Sans"/>
              </a:rPr>
              <a:t>r</a:t>
            </a:r>
            <a:r>
              <a:rPr lang="en-US" dirty="0" smtClean="0">
                <a:latin typeface="Gill Sans"/>
                <a:cs typeface="Gill Sans"/>
              </a:rPr>
              <a:t>y </a:t>
            </a:r>
            <a:r>
              <a:rPr lang="en-US" dirty="0">
                <a:latin typeface="Gill Sans"/>
                <a:cs typeface="Gill Sans"/>
              </a:rPr>
              <a:t>com</a:t>
            </a:r>
            <a:r>
              <a:rPr lang="en-US" spc="-28" dirty="0">
                <a:latin typeface="Gill Sans"/>
                <a:cs typeface="Gill Sans"/>
              </a:rPr>
              <a:t>m</a:t>
            </a:r>
            <a:r>
              <a:rPr lang="en-US" dirty="0">
                <a:latin typeface="Gill Sans"/>
                <a:cs typeface="Gill Sans"/>
              </a:rPr>
              <a:t>unity:	</a:t>
            </a:r>
            <a:r>
              <a:rPr lang="en-US" b="1" dirty="0" err="1">
                <a:latin typeface="Gill Sans"/>
                <a:cs typeface="Gill Sans"/>
              </a:rPr>
              <a:t>yt</a:t>
            </a:r>
            <a:r>
              <a:rPr lang="en-US" b="1" spc="-53" dirty="0">
                <a:latin typeface="Gill Sans"/>
                <a:cs typeface="Gill Sans"/>
              </a:rPr>
              <a:t> </a:t>
            </a:r>
            <a:r>
              <a:rPr lang="en-US" dirty="0">
                <a:latin typeface="Gill Sans"/>
                <a:cs typeface="Gill Sans"/>
                <a:hlinkClick r:id="rId2"/>
              </a:rPr>
              <a:t>(http://</a:t>
            </a:r>
            <a:r>
              <a:rPr lang="en-US" dirty="0" err="1">
                <a:latin typeface="Gill Sans"/>
                <a:cs typeface="Gill Sans"/>
                <a:hlinkClick r:id="rId2"/>
              </a:rPr>
              <a:t>yt</a:t>
            </a:r>
            <a:r>
              <a:rPr lang="en-US" dirty="0" err="1" smtClean="0">
                <a:latin typeface="Gill Sans"/>
                <a:cs typeface="Gill Sans"/>
                <a:hlinkClick r:id="rId2"/>
              </a:rPr>
              <a:t>-</a:t>
            </a:r>
            <a:r>
              <a:rPr lang="en-US" dirty="0" err="1" smtClean="0">
                <a:latin typeface="Gill Sans"/>
                <a:cs typeface="Gill Sans"/>
              </a:rPr>
              <a:t>p</a:t>
            </a:r>
            <a:r>
              <a:rPr lang="en-US" spc="-70" dirty="0" err="1" smtClean="0">
                <a:latin typeface="Gill Sans"/>
                <a:cs typeface="Gill Sans"/>
              </a:rPr>
              <a:t>r</a:t>
            </a:r>
            <a:r>
              <a:rPr lang="en-US" dirty="0" err="1" smtClean="0">
                <a:latin typeface="Gill Sans"/>
                <a:cs typeface="Gill Sans"/>
              </a:rPr>
              <a:t>oject.org</a:t>
            </a:r>
            <a:r>
              <a:rPr lang="en-US" dirty="0">
                <a:latin typeface="Gill Sans"/>
                <a:cs typeface="Gill Sans"/>
              </a:rPr>
              <a:t>)</a:t>
            </a:r>
          </a:p>
          <a:p>
            <a:endParaRPr lang="en-US" dirty="0"/>
          </a:p>
        </p:txBody>
      </p:sp>
    </p:spTree>
    <p:extLst>
      <p:ext uri="{BB962C8B-B14F-4D97-AF65-F5344CB8AC3E}">
        <p14:creationId xmlns:p14="http://schemas.microsoft.com/office/powerpoint/2010/main" val="165808261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Model</a:t>
            </a:r>
            <a:endParaRPr lang="en-US" dirty="0"/>
          </a:p>
        </p:txBody>
      </p:sp>
      <p:sp>
        <p:nvSpPr>
          <p:cNvPr id="3" name="Content Placeholder 2"/>
          <p:cNvSpPr>
            <a:spLocks noGrp="1"/>
          </p:cNvSpPr>
          <p:nvPr>
            <p:ph idx="1"/>
          </p:nvPr>
        </p:nvSpPr>
        <p:spPr/>
        <p:txBody>
          <a:bodyPr>
            <a:normAutofit/>
          </a:bodyPr>
          <a:lstStyle/>
          <a:p>
            <a:r>
              <a:rPr lang="en-US" dirty="0" smtClean="0"/>
              <a:t>Entirely distributed development model</a:t>
            </a:r>
          </a:p>
          <a:p>
            <a:pPr lvl="1"/>
            <a:r>
              <a:rPr lang="en-US" dirty="0" smtClean="0"/>
              <a:t>Small number of developers per institution</a:t>
            </a:r>
          </a:p>
          <a:p>
            <a:r>
              <a:rPr lang="en-US" dirty="0" smtClean="0"/>
              <a:t>Use code forks / pull requests to move features from development branches to the main branch</a:t>
            </a:r>
          </a:p>
          <a:p>
            <a:r>
              <a:rPr lang="en-US" dirty="0" smtClean="0"/>
              <a:t>Almost all discussion on archived public mailing lists </a:t>
            </a:r>
          </a:p>
          <a:p>
            <a:pPr lvl="1"/>
            <a:r>
              <a:rPr lang="en-US" dirty="0" smtClean="0"/>
              <a:t>And on Google docs</a:t>
            </a:r>
          </a:p>
        </p:txBody>
      </p:sp>
    </p:spTree>
    <p:extLst>
      <p:ext uri="{BB962C8B-B14F-4D97-AF65-F5344CB8AC3E}">
        <p14:creationId xmlns:p14="http://schemas.microsoft.com/office/powerpoint/2010/main" val="337189655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a:t>
            </a:r>
            <a:endParaRPr lang="en-US" dirty="0"/>
          </a:p>
        </p:txBody>
      </p:sp>
      <p:sp>
        <p:nvSpPr>
          <p:cNvPr id="3" name="Content Placeholder 2"/>
          <p:cNvSpPr>
            <a:spLocks noGrp="1"/>
          </p:cNvSpPr>
          <p:nvPr>
            <p:ph idx="1"/>
          </p:nvPr>
        </p:nvSpPr>
        <p:spPr>
          <a:xfrm>
            <a:off x="457200" y="1231631"/>
            <a:ext cx="7858941" cy="2509717"/>
          </a:xfrm>
        </p:spPr>
        <p:txBody>
          <a:bodyPr>
            <a:normAutofit fontScale="92500" lnSpcReduction="20000"/>
          </a:bodyPr>
          <a:lstStyle/>
          <a:p>
            <a:r>
              <a:rPr lang="en-US" dirty="0" smtClean="0"/>
              <a:t>Most developers are astrophysicists “scratching their own itch”</a:t>
            </a:r>
          </a:p>
          <a:p>
            <a:r>
              <a:rPr lang="en-US" dirty="0" smtClean="0"/>
              <a:t>Development spurred by ~1.5 workshops/year </a:t>
            </a:r>
          </a:p>
          <a:p>
            <a:pPr lvl="1"/>
            <a:r>
              <a:rPr lang="en-US" dirty="0" smtClean="0"/>
              <a:t>And periodic task-oriented “code sprints”</a:t>
            </a:r>
          </a:p>
          <a:p>
            <a:pPr lvl="1"/>
            <a:r>
              <a:rPr lang="en-US" dirty="0" smtClean="0"/>
              <a:t>Many streams of funding</a:t>
            </a:r>
          </a:p>
          <a:p>
            <a:r>
              <a:rPr lang="en-US" dirty="0" smtClean="0"/>
              <a:t>Enthusiastic and heavily involved user/developer community</a:t>
            </a:r>
          </a:p>
        </p:txBody>
      </p:sp>
      <p:sp>
        <p:nvSpPr>
          <p:cNvPr id="4" name="Content Placeholder 2"/>
          <p:cNvSpPr txBox="1">
            <a:spLocks/>
          </p:cNvSpPr>
          <p:nvPr/>
        </p:nvSpPr>
        <p:spPr bwMode="auto">
          <a:xfrm>
            <a:off x="459391" y="3828196"/>
            <a:ext cx="7858941" cy="2509717"/>
          </a:xfrm>
          <a:prstGeom prst="rect">
            <a:avLst/>
          </a:prstGeom>
          <a:noFill/>
          <a:ln w="9525">
            <a:noFill/>
            <a:miter lim="800000"/>
            <a:headEnd/>
            <a:tailEnd/>
          </a:ln>
        </p:spPr>
        <p:txBody>
          <a:bodyPr vert="horz" wrap="square" lIns="90947" tIns="45474" rIns="90947" bIns="45474" numCol="1" anchor="t" anchorCtr="0" compatLnSpc="1">
            <a:prstTxWarp prst="textNoShape">
              <a:avLst/>
            </a:prstTxWarp>
            <a:normAutofit fontScale="85000" lnSpcReduction="10000"/>
          </a:bodyPr>
          <a:lstStyle>
            <a:lvl1pPr marL="290540" indent="-290540" algn="l" defTabSz="454752" rtl="0" eaLnBrk="0" fontAlgn="base" hangingPunct="0">
              <a:spcBef>
                <a:spcPct val="20000"/>
              </a:spcBef>
              <a:spcAft>
                <a:spcPct val="0"/>
              </a:spcAft>
              <a:buFont typeface="Wingdings" charset="2"/>
              <a:buChar char="q"/>
              <a:defRPr sz="2800" kern="1200">
                <a:solidFill>
                  <a:schemeClr val="tx1"/>
                </a:solidFill>
                <a:latin typeface="Arial" pitchFamily="-112" charset="0"/>
                <a:ea typeface="ＭＳ Ｐゴシック" pitchFamily="26" charset="-128"/>
                <a:cs typeface="ＭＳ Ｐゴシック" pitchFamily="26" charset="-128"/>
              </a:defRPr>
            </a:lvl1pPr>
            <a:lvl2pPr marL="738998" indent="-284268" algn="l" defTabSz="454752" rtl="0" eaLnBrk="0" fontAlgn="base" hangingPunct="0">
              <a:spcBef>
                <a:spcPct val="20000"/>
              </a:spcBef>
              <a:spcAft>
                <a:spcPct val="0"/>
              </a:spcAft>
              <a:buFont typeface="Wingdings" charset="2"/>
              <a:buChar char="q"/>
              <a:defRPr sz="2400" kern="1200">
                <a:solidFill>
                  <a:schemeClr val="tx1"/>
                </a:solidFill>
                <a:latin typeface="Arial" pitchFamily="-112" charset="0"/>
                <a:ea typeface="ＭＳ Ｐゴシック" pitchFamily="26" charset="-128"/>
                <a:cs typeface="+mn-cs"/>
              </a:defRPr>
            </a:lvl2pPr>
            <a:lvl3pPr marL="1136940" indent="-227368" algn="l" defTabSz="454752" rtl="0" eaLnBrk="0" fontAlgn="base" hangingPunct="0">
              <a:spcBef>
                <a:spcPct val="20000"/>
              </a:spcBef>
              <a:spcAft>
                <a:spcPct val="0"/>
              </a:spcAft>
              <a:buFont typeface="Wingdings" charset="2"/>
              <a:buChar char="q"/>
              <a:defRPr sz="2200" kern="1200">
                <a:solidFill>
                  <a:schemeClr val="tx1"/>
                </a:solidFill>
                <a:latin typeface="Arial" pitchFamily="-112" charset="0"/>
                <a:ea typeface="ＭＳ Ｐゴシック" pitchFamily="26" charset="-128"/>
                <a:cs typeface="+mn-cs"/>
              </a:defRPr>
            </a:lvl3pPr>
            <a:lvl4pPr marL="1654864" indent="-290540" algn="l" defTabSz="454752" rtl="0" eaLnBrk="0" fontAlgn="base" hangingPunct="0">
              <a:spcBef>
                <a:spcPct val="20000"/>
              </a:spcBef>
              <a:spcAft>
                <a:spcPct val="0"/>
              </a:spcAft>
              <a:buFont typeface="Wingdings" charset="2"/>
              <a:buChar char="q"/>
              <a:defRPr sz="2000" kern="1200">
                <a:solidFill>
                  <a:schemeClr val="tx1"/>
                </a:solidFill>
                <a:latin typeface="Arial" pitchFamily="-112" charset="0"/>
                <a:ea typeface="ＭＳ Ｐゴシック" pitchFamily="26" charset="-128"/>
                <a:cs typeface="+mn-cs"/>
              </a:defRPr>
            </a:lvl4pPr>
            <a:lvl5pPr marL="2109624" indent="-290540" algn="l" defTabSz="454752" rtl="0" eaLnBrk="0" fontAlgn="base" hangingPunct="0">
              <a:spcBef>
                <a:spcPct val="20000"/>
              </a:spcBef>
              <a:spcAft>
                <a:spcPct val="0"/>
              </a:spcAft>
              <a:buFont typeface="Wingdings" charset="2"/>
              <a:buChar char="q"/>
              <a:defRPr sz="1800" kern="1200">
                <a:solidFill>
                  <a:schemeClr val="tx1"/>
                </a:solidFill>
                <a:latin typeface="Arial" pitchFamily="-112" charset="0"/>
                <a:ea typeface="ＭＳ Ｐゴシック" pitchFamily="26" charset="-128"/>
                <a:cs typeface="+mn-cs"/>
              </a:defRPr>
            </a:lvl5pPr>
            <a:lvl6pPr marL="2501267" indent="-227368" algn="l" defTabSz="454752" rtl="0" eaLnBrk="1" latinLnBrk="0" hangingPunct="1">
              <a:spcBef>
                <a:spcPct val="20000"/>
              </a:spcBef>
              <a:buFont typeface="Arial"/>
              <a:buChar char="•"/>
              <a:defRPr sz="2000" kern="1200">
                <a:solidFill>
                  <a:schemeClr val="tx1"/>
                </a:solidFill>
                <a:latin typeface="+mn-lt"/>
                <a:ea typeface="+mn-ea"/>
                <a:cs typeface="+mn-cs"/>
              </a:defRPr>
            </a:lvl6pPr>
            <a:lvl7pPr marL="2956019" indent="-227368" algn="l" defTabSz="454752" rtl="0" eaLnBrk="1" latinLnBrk="0" hangingPunct="1">
              <a:spcBef>
                <a:spcPct val="20000"/>
              </a:spcBef>
              <a:buFont typeface="Arial"/>
              <a:buChar char="•"/>
              <a:defRPr sz="2000" kern="1200">
                <a:solidFill>
                  <a:schemeClr val="tx1"/>
                </a:solidFill>
                <a:latin typeface="+mn-lt"/>
                <a:ea typeface="+mn-ea"/>
                <a:cs typeface="+mn-cs"/>
              </a:defRPr>
            </a:lvl7pPr>
            <a:lvl8pPr marL="3410797" indent="-227368" algn="l" defTabSz="454752" rtl="0" eaLnBrk="1" latinLnBrk="0" hangingPunct="1">
              <a:spcBef>
                <a:spcPct val="20000"/>
              </a:spcBef>
              <a:buFont typeface="Arial"/>
              <a:buChar char="•"/>
              <a:defRPr sz="2000" kern="1200">
                <a:solidFill>
                  <a:schemeClr val="tx1"/>
                </a:solidFill>
                <a:latin typeface="+mn-lt"/>
                <a:ea typeface="+mn-ea"/>
                <a:cs typeface="+mn-cs"/>
              </a:defRPr>
            </a:lvl8pPr>
            <a:lvl9pPr marL="3865548" indent="-227368" algn="l" defTabSz="454752"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smtClean="0"/>
              <a:t>Challenges:</a:t>
            </a:r>
          </a:p>
          <a:p>
            <a:r>
              <a:rPr lang="en-US" dirty="0" smtClean="0"/>
              <a:t>No leader =&gt; hard to make major code revisions</a:t>
            </a:r>
          </a:p>
          <a:p>
            <a:r>
              <a:rPr lang="en-US" dirty="0" smtClean="0"/>
              <a:t>Part-time developers: distractions, less incentive to do “boring but important” infrastructure development</a:t>
            </a:r>
          </a:p>
          <a:p>
            <a:r>
              <a:rPr lang="en-US" dirty="0" smtClean="0"/>
              <a:t>Significant work required to build consensus and keep community together</a:t>
            </a:r>
          </a:p>
        </p:txBody>
      </p:sp>
    </p:spTree>
    <p:extLst>
      <p:ext uri="{BB962C8B-B14F-4D97-AF65-F5344CB8AC3E}">
        <p14:creationId xmlns:p14="http://schemas.microsoft.com/office/powerpoint/2010/main" val="195488694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sp>
        <p:nvSpPr>
          <p:cNvPr id="23" name="Shape 23"/>
          <p:cNvSpPr/>
          <p:nvPr/>
        </p:nvSpPr>
        <p:spPr>
          <a:xfrm>
            <a:off x="0" y="-1143000"/>
            <a:ext cx="9144000" cy="9144000"/>
          </a:xfrm>
          <a:prstGeom prst="rect">
            <a:avLst/>
          </a:prstGeom>
          <a:blipFill>
            <a:blip r:embed="rId3"/>
            <a:stretch>
              <a:fillRect/>
            </a:stretch>
          </a:blipFill>
          <a:ln>
            <a:noFill/>
          </a:ln>
        </p:spPr>
      </p:sp>
      <p:sp>
        <p:nvSpPr>
          <p:cNvPr id="24" name="Shape 24"/>
          <p:cNvSpPr txBox="1"/>
          <p:nvPr/>
        </p:nvSpPr>
        <p:spPr>
          <a:xfrm>
            <a:off x="359475" y="138250"/>
            <a:ext cx="7245300" cy="2332200"/>
          </a:xfrm>
          <a:prstGeom prst="rect">
            <a:avLst/>
          </a:prstGeom>
          <a:noFill/>
        </p:spPr>
        <p:txBody>
          <a:bodyPr lIns="91425" tIns="91425" rIns="91425" bIns="91425" anchor="t" anchorCtr="0">
            <a:noAutofit/>
          </a:bodyPr>
          <a:lstStyle/>
          <a:p>
            <a:pPr defTabSz="914400" fontAlgn="auto">
              <a:spcBef>
                <a:spcPts val="0"/>
              </a:spcBef>
              <a:spcAft>
                <a:spcPts val="0"/>
              </a:spcAft>
            </a:pPr>
            <a:r>
              <a:rPr lang="en" sz="7200" kern="0">
                <a:solidFill>
                  <a:srgbClr val="FFFFFF"/>
                </a:solidFill>
                <a:latin typeface="Yanone Kaffeesatz"/>
                <a:ea typeface="Yanone Kaffeesatz"/>
                <a:cs typeface="Yanone Kaffeesatz"/>
                <a:sym typeface="Yanone Kaffeesatz"/>
                <a:rtl val="0"/>
              </a:rPr>
              <a:t>The yt Project</a:t>
            </a:r>
          </a:p>
          <a:p>
            <a:pPr defTabSz="914400" fontAlgn="auto">
              <a:spcBef>
                <a:spcPts val="0"/>
              </a:spcBef>
              <a:spcAft>
                <a:spcPts val="0"/>
              </a:spcAft>
            </a:pPr>
            <a:r>
              <a:rPr lang="en" sz="3600" kern="0">
                <a:solidFill>
                  <a:srgbClr val="FFFFFF"/>
                </a:solidFill>
                <a:latin typeface="Yanone Kaffeesatz"/>
                <a:ea typeface="Yanone Kaffeesatz"/>
                <a:cs typeface="Yanone Kaffeesatz"/>
                <a:sym typeface="Yanone Kaffeesatz"/>
                <a:rtl val="0"/>
              </a:rPr>
              <a:t>Growing </a:t>
            </a:r>
            <a:r>
              <a:rPr lang="en" sz="3600" kern="0">
                <a:solidFill>
                  <a:srgbClr val="FF0000"/>
                </a:solidFill>
                <a:latin typeface="Yanone Kaffeesatz"/>
                <a:ea typeface="Yanone Kaffeesatz"/>
                <a:cs typeface="Yanone Kaffeesatz"/>
                <a:sym typeface="Yanone Kaffeesatz"/>
                <a:rtl val="0"/>
              </a:rPr>
              <a:t>&amp;</a:t>
            </a:r>
            <a:r>
              <a:rPr lang="en" sz="3600" kern="0">
                <a:solidFill>
                  <a:srgbClr val="FFFFFF"/>
                </a:solidFill>
                <a:latin typeface="Yanone Kaffeesatz"/>
                <a:ea typeface="Yanone Kaffeesatz"/>
                <a:cs typeface="Yanone Kaffeesatz"/>
                <a:sym typeface="Yanone Kaffeesatz"/>
                <a:rtl val="0"/>
              </a:rPr>
              <a:t> Engaging a community of practice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a community … </a:t>
            </a:r>
            <a:endParaRPr lang="en-US" dirty="0"/>
          </a:p>
        </p:txBody>
      </p:sp>
      <p:sp>
        <p:nvSpPr>
          <p:cNvPr id="3" name="Subtitle 2"/>
          <p:cNvSpPr>
            <a:spLocks noGrp="1"/>
          </p:cNvSpPr>
          <p:nvPr>
            <p:ph type="subTitle" idx="1"/>
          </p:nvPr>
        </p:nvSpPr>
        <p:spPr/>
        <p:txBody>
          <a:bodyPr/>
          <a:lstStyle/>
          <a:p>
            <a:r>
              <a:rPr lang="en-US" dirty="0" smtClean="0"/>
              <a:t>The technical and social aspects</a:t>
            </a:r>
            <a:endParaRPr lang="en-US" dirty="0"/>
          </a:p>
        </p:txBody>
      </p:sp>
    </p:spTree>
    <p:extLst>
      <p:ext uri="{BB962C8B-B14F-4D97-AF65-F5344CB8AC3E}">
        <p14:creationId xmlns:p14="http://schemas.microsoft.com/office/powerpoint/2010/main" val="359288527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Astrophysics Community</a:t>
            </a:r>
          </a:p>
        </p:txBody>
      </p:sp>
      <p:sp>
        <p:nvSpPr>
          <p:cNvPr id="3" name="Content Placeholder 2"/>
          <p:cNvSpPr>
            <a:spLocks noGrp="1"/>
          </p:cNvSpPr>
          <p:nvPr>
            <p:ph idx="1"/>
          </p:nvPr>
        </p:nvSpPr>
        <p:spPr/>
        <p:txBody>
          <a:bodyPr>
            <a:normAutofit/>
          </a:bodyPr>
          <a:lstStyle/>
          <a:p>
            <a:r>
              <a:rPr lang="en-US" dirty="0" smtClean="0"/>
              <a:t>The tradition has continued with many more codes appearing over the years</a:t>
            </a:r>
          </a:p>
          <a:p>
            <a:pPr lvl="1"/>
            <a:r>
              <a:rPr lang="en-US" dirty="0" smtClean="0"/>
              <a:t>Some codes are extensible</a:t>
            </a:r>
          </a:p>
          <a:p>
            <a:pPr lvl="1"/>
            <a:r>
              <a:rPr lang="en-US" dirty="0" smtClean="0"/>
              <a:t>Capabilities added over time</a:t>
            </a:r>
          </a:p>
          <a:p>
            <a:r>
              <a:rPr lang="en-US" dirty="0" smtClean="0"/>
              <a:t>A comprehensive list can be found at the Astrophysics Source Code Library </a:t>
            </a:r>
          </a:p>
          <a:p>
            <a:pPr marL="448458" lvl="1" indent="0">
              <a:buNone/>
            </a:pPr>
            <a:r>
              <a:rPr lang="en-US" dirty="0">
                <a:hlinkClick r:id="rId2"/>
              </a:rPr>
              <a:t>http://ascl.net/code/all/page/4/limit/100/order/title/listmode/</a:t>
            </a:r>
            <a:r>
              <a:rPr lang="en-US" dirty="0" smtClean="0">
                <a:hlinkClick r:id="rId2"/>
              </a:rPr>
              <a:t>full</a:t>
            </a:r>
            <a:endParaRPr lang="en-US" dirty="0" smtClean="0"/>
          </a:p>
          <a:p>
            <a:pPr marL="791358" lvl="1" indent="-342900"/>
            <a:r>
              <a:rPr lang="en-US" dirty="0" smtClean="0"/>
              <a:t>Not only </a:t>
            </a:r>
            <a:r>
              <a:rPr lang="en-US" dirty="0" err="1" smtClean="0"/>
              <a:t>Astro</a:t>
            </a:r>
            <a:r>
              <a:rPr lang="en-US" dirty="0" smtClean="0"/>
              <a:t> codes, but all codes useful to </a:t>
            </a:r>
            <a:r>
              <a:rPr lang="en-US" dirty="0" err="1" smtClean="0"/>
              <a:t>Astro</a:t>
            </a:r>
            <a:endParaRPr lang="en-US" dirty="0" smtClean="0"/>
          </a:p>
          <a:p>
            <a:pPr lvl="1"/>
            <a:endParaRPr lang="en-US" dirty="0"/>
          </a:p>
        </p:txBody>
      </p:sp>
    </p:spTree>
    <p:extLst>
      <p:ext uri="{BB962C8B-B14F-4D97-AF65-F5344CB8AC3E}">
        <p14:creationId xmlns:p14="http://schemas.microsoft.com/office/powerpoint/2010/main" val="166786195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p:nvPr/>
        </p:nvSpPr>
        <p:spPr>
          <a:xfrm>
            <a:off x="1368750" y="1345775"/>
            <a:ext cx="6406499" cy="2894400"/>
          </a:xfrm>
          <a:prstGeom prst="roundRect">
            <a:avLst>
              <a:gd name="adj" fmla="val 4938"/>
            </a:avLst>
          </a:prstGeom>
          <a:noFill/>
          <a:ln w="38100" cap="flat">
            <a:solidFill>
              <a:srgbClr val="FF0000"/>
            </a:solidFill>
            <a:prstDash val="solid"/>
            <a:round/>
            <a:headEnd type="none" w="med" len="med"/>
            <a:tailEnd type="none" w="med" len="med"/>
          </a:ln>
        </p:spPr>
        <p:txBody>
          <a:bodyPr lIns="91425" tIns="91425" rIns="91425" bIns="91425" anchor="ctr" anchorCtr="0">
            <a:noAutofit/>
          </a:bodyPr>
          <a:lstStyle/>
          <a:p>
            <a:pPr algn="ctr" defTabSz="914400" fontAlgn="auto">
              <a:spcBef>
                <a:spcPts val="0"/>
              </a:spcBef>
              <a:spcAft>
                <a:spcPts val="0"/>
              </a:spcAft>
            </a:pPr>
            <a:r>
              <a:rPr lang="en" sz="3600" kern="0">
                <a:latin typeface="Yanone Kaffeesatz"/>
                <a:ea typeface="Yanone Kaffeesatz"/>
                <a:cs typeface="Yanone Kaffeesatz"/>
                <a:sym typeface="Yanone Kaffeesatz"/>
                <a:rtl val="0"/>
              </a:rPr>
              <a:t>"Users"</a:t>
            </a:r>
          </a:p>
        </p:txBody>
      </p:sp>
      <p:sp>
        <p:nvSpPr>
          <p:cNvPr id="156" name="Shape 156"/>
          <p:cNvSpPr txBox="1"/>
          <p:nvPr/>
        </p:nvSpPr>
        <p:spPr>
          <a:xfrm>
            <a:off x="1295100" y="36875"/>
            <a:ext cx="6553800" cy="1022999"/>
          </a:xfrm>
          <a:prstGeom prst="rect">
            <a:avLst/>
          </a:prstGeom>
          <a:noFill/>
        </p:spPr>
        <p:txBody>
          <a:bodyPr lIns="91425" tIns="91425" rIns="91425" bIns="91425" anchor="t" anchorCtr="0">
            <a:noAutofit/>
          </a:bodyPr>
          <a:lstStyle/>
          <a:p>
            <a:pPr algn="ctr" defTabSz="914400" fontAlgn="auto">
              <a:spcBef>
                <a:spcPts val="0"/>
              </a:spcBef>
              <a:spcAft>
                <a:spcPts val="0"/>
              </a:spcAft>
            </a:pPr>
            <a:r>
              <a:rPr lang="en" sz="3600" kern="0">
                <a:latin typeface="Yanone Kaffeesatz"/>
                <a:ea typeface="Yanone Kaffeesatz"/>
                <a:cs typeface="Yanone Kaffeesatz"/>
                <a:sym typeface="Yanone Kaffeesatz"/>
                <a:rtl val="0"/>
              </a:rPr>
              <a:t>Traditional View of Scientific Development</a:t>
            </a:r>
          </a:p>
        </p:txBody>
      </p:sp>
      <p:sp>
        <p:nvSpPr>
          <p:cNvPr id="157" name="Shape 157"/>
          <p:cNvSpPr/>
          <p:nvPr/>
        </p:nvSpPr>
        <p:spPr>
          <a:xfrm>
            <a:off x="2917949" y="4848864"/>
            <a:ext cx="3142388" cy="1225661"/>
          </a:xfrm>
          <a:prstGeom prst="roundRect">
            <a:avLst>
              <a:gd name="adj" fmla="val 0"/>
            </a:avLst>
          </a:prstGeom>
          <a:noFill/>
          <a:ln w="38100" cap="flat">
            <a:solidFill>
              <a:srgbClr val="FF0000"/>
            </a:solidFill>
            <a:prstDash val="solid"/>
            <a:round/>
            <a:headEnd type="none" w="med" len="med"/>
            <a:tailEnd type="none" w="med" len="med"/>
          </a:ln>
        </p:spPr>
        <p:txBody>
          <a:bodyPr lIns="91425" tIns="91425" rIns="91425" bIns="91425" anchor="ctr" anchorCtr="0">
            <a:noAutofit/>
          </a:bodyPr>
          <a:lstStyle/>
          <a:p>
            <a:pPr algn="ctr" defTabSz="914400" fontAlgn="auto">
              <a:spcBef>
                <a:spcPts val="0"/>
              </a:spcBef>
              <a:spcAft>
                <a:spcPts val="0"/>
              </a:spcAft>
            </a:pPr>
            <a:r>
              <a:rPr lang="en" sz="3600" kern="0">
                <a:latin typeface="Yanone Kaffeesatz"/>
                <a:ea typeface="Yanone Kaffeesatz"/>
                <a:cs typeface="Yanone Kaffeesatz"/>
                <a:sym typeface="Yanone Kaffeesatz"/>
                <a:rtl val="0"/>
              </a:rPr>
              <a:t>"Developers"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p:nvPr/>
        </p:nvSpPr>
        <p:spPr>
          <a:xfrm>
            <a:off x="1368750" y="1345775"/>
            <a:ext cx="6406499" cy="2894400"/>
          </a:xfrm>
          <a:prstGeom prst="roundRect">
            <a:avLst>
              <a:gd name="adj" fmla="val 4938"/>
            </a:avLst>
          </a:prstGeom>
          <a:noFill/>
          <a:ln w="38100" cap="flat">
            <a:solidFill>
              <a:srgbClr val="FF0000"/>
            </a:solidFill>
            <a:prstDash val="solid"/>
            <a:round/>
            <a:headEnd type="none" w="med" len="med"/>
            <a:tailEnd type="none" w="med" len="med"/>
          </a:ln>
        </p:spPr>
        <p:txBody>
          <a:bodyPr lIns="91425" tIns="91425" rIns="91425" bIns="91425" anchor="ctr" anchorCtr="0">
            <a:noAutofit/>
          </a:bodyPr>
          <a:lstStyle/>
          <a:p>
            <a:pPr algn="ctr" defTabSz="914400" fontAlgn="auto">
              <a:spcBef>
                <a:spcPts val="0"/>
              </a:spcBef>
              <a:spcAft>
                <a:spcPts val="0"/>
              </a:spcAft>
            </a:pPr>
            <a:r>
              <a:rPr lang="en" sz="3600" kern="0">
                <a:latin typeface="Yanone Kaffeesatz"/>
                <a:ea typeface="Yanone Kaffeesatz"/>
                <a:cs typeface="Yanone Kaffeesatz"/>
                <a:sym typeface="Yanone Kaffeesatz"/>
                <a:rtl val="0"/>
              </a:rPr>
              <a:t>"Users"</a:t>
            </a:r>
          </a:p>
        </p:txBody>
      </p:sp>
      <p:sp>
        <p:nvSpPr>
          <p:cNvPr id="163" name="Shape 163"/>
          <p:cNvSpPr/>
          <p:nvPr/>
        </p:nvSpPr>
        <p:spPr>
          <a:xfrm>
            <a:off x="1484036" y="3216737"/>
            <a:ext cx="3182010" cy="952596"/>
          </a:xfrm>
          <a:prstGeom prst="roundRect">
            <a:avLst>
              <a:gd name="adj" fmla="val 4938"/>
            </a:avLst>
          </a:prstGeom>
          <a:noFill/>
          <a:ln w="38100" cap="flat">
            <a:solidFill>
              <a:srgbClr val="FF0000"/>
            </a:solidFill>
            <a:prstDash val="solid"/>
            <a:round/>
            <a:headEnd type="none" w="med" len="med"/>
            <a:tailEnd type="none" w="med" len="med"/>
          </a:ln>
        </p:spPr>
        <p:txBody>
          <a:bodyPr lIns="91425" tIns="91425" rIns="91425" bIns="91425" anchor="ctr" anchorCtr="0">
            <a:noAutofit/>
          </a:bodyPr>
          <a:lstStyle/>
          <a:p>
            <a:pPr algn="ctr" defTabSz="914400" fontAlgn="auto">
              <a:spcBef>
                <a:spcPts val="0"/>
              </a:spcBef>
              <a:spcAft>
                <a:spcPts val="0"/>
              </a:spcAft>
            </a:pPr>
            <a:r>
              <a:rPr lang="en" sz="3600" kern="0">
                <a:latin typeface="Yanone Kaffeesatz"/>
                <a:ea typeface="Yanone Kaffeesatz"/>
                <a:cs typeface="Yanone Kaffeesatz"/>
                <a:sym typeface="Yanone Kaffeesatz"/>
                <a:rtl val="0"/>
              </a:rPr>
              <a:t>"Developers"</a:t>
            </a:r>
          </a:p>
        </p:txBody>
      </p:sp>
      <p:sp>
        <p:nvSpPr>
          <p:cNvPr id="164" name="Shape 164"/>
          <p:cNvSpPr txBox="1"/>
          <p:nvPr/>
        </p:nvSpPr>
        <p:spPr>
          <a:xfrm>
            <a:off x="1295100" y="36875"/>
            <a:ext cx="6553800" cy="1022999"/>
          </a:xfrm>
          <a:prstGeom prst="rect">
            <a:avLst/>
          </a:prstGeom>
          <a:noFill/>
        </p:spPr>
        <p:txBody>
          <a:bodyPr lIns="91425" tIns="91425" rIns="91425" bIns="91425" anchor="t" anchorCtr="0">
            <a:noAutofit/>
          </a:bodyPr>
          <a:lstStyle/>
          <a:p>
            <a:pPr algn="ctr" defTabSz="914400" fontAlgn="auto">
              <a:spcBef>
                <a:spcPts val="0"/>
              </a:spcBef>
              <a:spcAft>
                <a:spcPts val="0"/>
              </a:spcAft>
            </a:pPr>
            <a:r>
              <a:rPr lang="en" sz="3600" kern="0">
                <a:latin typeface="Yanone Kaffeesatz"/>
                <a:ea typeface="Yanone Kaffeesatz"/>
                <a:cs typeface="Yanone Kaffeesatz"/>
                <a:sym typeface="Yanone Kaffeesatz"/>
                <a:rtl val="0"/>
              </a:rPr>
              <a:t>Most Scientific Development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p:nvPr/>
        </p:nvSpPr>
        <p:spPr>
          <a:xfrm>
            <a:off x="1368750" y="1359430"/>
            <a:ext cx="6406499" cy="2894400"/>
          </a:xfrm>
          <a:prstGeom prst="roundRect">
            <a:avLst>
              <a:gd name="adj" fmla="val 4938"/>
            </a:avLst>
          </a:prstGeom>
          <a:noFill/>
          <a:ln w="38100" cap="flat">
            <a:solidFill>
              <a:srgbClr val="FF0000"/>
            </a:solidFill>
            <a:prstDash val="solid"/>
            <a:round/>
            <a:headEnd type="none" w="med" len="med"/>
            <a:tailEnd type="none" w="med" len="med"/>
          </a:ln>
        </p:spPr>
        <p:txBody>
          <a:bodyPr lIns="91425" tIns="91425" rIns="91425" bIns="91425" anchor="ctr" anchorCtr="0">
            <a:noAutofit/>
          </a:bodyPr>
          <a:lstStyle/>
          <a:p>
            <a:pPr algn="ctr" defTabSz="914400" fontAlgn="auto">
              <a:spcBef>
                <a:spcPts val="0"/>
              </a:spcBef>
              <a:spcAft>
                <a:spcPts val="0"/>
              </a:spcAft>
            </a:pPr>
            <a:r>
              <a:rPr lang="en" sz="3600" kern="0">
                <a:latin typeface="Yanone Kaffeesatz"/>
                <a:ea typeface="Yanone Kaffeesatz"/>
                <a:cs typeface="Yanone Kaffeesatz"/>
                <a:sym typeface="Yanone Kaffeesatz"/>
                <a:rtl val="0"/>
              </a:rPr>
              <a:t>"Devusers"</a:t>
            </a:r>
          </a:p>
        </p:txBody>
      </p:sp>
      <p:sp>
        <p:nvSpPr>
          <p:cNvPr id="170" name="Shape 170"/>
          <p:cNvSpPr txBox="1"/>
          <p:nvPr/>
        </p:nvSpPr>
        <p:spPr>
          <a:xfrm>
            <a:off x="1295100" y="50530"/>
            <a:ext cx="6553800" cy="1022999"/>
          </a:xfrm>
          <a:prstGeom prst="rect">
            <a:avLst/>
          </a:prstGeom>
          <a:noFill/>
        </p:spPr>
        <p:txBody>
          <a:bodyPr lIns="91425" tIns="91425" rIns="91425" bIns="91425" anchor="t" anchorCtr="0">
            <a:noAutofit/>
          </a:bodyPr>
          <a:lstStyle/>
          <a:p>
            <a:pPr algn="ctr" defTabSz="914400" fontAlgn="auto">
              <a:spcBef>
                <a:spcPts val="0"/>
              </a:spcBef>
              <a:spcAft>
                <a:spcPts val="0"/>
              </a:spcAft>
            </a:pPr>
            <a:r>
              <a:rPr lang="en" sz="3600" kern="0">
                <a:latin typeface="Yanone Kaffeesatz"/>
                <a:ea typeface="Yanone Kaffeesatz"/>
                <a:cs typeface="Yanone Kaffeesatz"/>
                <a:sym typeface="Yanone Kaffeesatz"/>
                <a:rtl val="0"/>
              </a:rPr>
              <a:t>Community of Practice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Shape 420"/>
          <p:cNvSpPr txBox="1"/>
          <p:nvPr/>
        </p:nvSpPr>
        <p:spPr>
          <a:xfrm>
            <a:off x="2170800" y="2617800"/>
            <a:ext cx="4802400" cy="1622399"/>
          </a:xfrm>
          <a:prstGeom prst="rect">
            <a:avLst/>
          </a:prstGeom>
          <a:noFill/>
        </p:spPr>
        <p:txBody>
          <a:bodyPr lIns="91425" tIns="91425" rIns="91425" bIns="91425" anchor="t" anchorCtr="0">
            <a:noAutofit/>
          </a:bodyPr>
          <a:lstStyle/>
          <a:p>
            <a:pPr algn="r" defTabSz="914400" fontAlgn="auto">
              <a:spcBef>
                <a:spcPts val="0"/>
              </a:spcBef>
              <a:spcAft>
                <a:spcPts val="0"/>
              </a:spcAft>
            </a:pPr>
            <a:r>
              <a:rPr lang="en" sz="3600" kern="0">
                <a:latin typeface="Yanone Kaffeesatz"/>
                <a:ea typeface="Yanone Kaffeesatz"/>
                <a:cs typeface="Yanone Kaffeesatz"/>
                <a:sym typeface="Yanone Kaffeesatz"/>
                <a:rtl val="0"/>
              </a:rPr>
              <a:t>Foster a community of peers,</a:t>
            </a:r>
          </a:p>
          <a:p>
            <a:pPr algn="r" defTabSz="914400" fontAlgn="auto">
              <a:spcBef>
                <a:spcPts val="0"/>
              </a:spcBef>
              <a:spcAft>
                <a:spcPts val="0"/>
              </a:spcAft>
            </a:pPr>
            <a:r>
              <a:rPr lang="en" sz="3600" kern="0">
                <a:latin typeface="Yanone Kaffeesatz"/>
                <a:ea typeface="Yanone Kaffeesatz"/>
                <a:cs typeface="Yanone Kaffeesatz"/>
                <a:sym typeface="Yanone Kaffeesatz"/>
                <a:rtl val="0"/>
              </a:rPr>
              <a:t>not a community of elites.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p:nvPr/>
        </p:nvSpPr>
        <p:spPr>
          <a:xfrm>
            <a:off x="981075" y="1495425"/>
            <a:ext cx="7181850" cy="3867150"/>
          </a:xfrm>
          <a:prstGeom prst="rect">
            <a:avLst/>
          </a:prstGeom>
          <a:blipFill>
            <a:blip r:embed="rId3"/>
            <a:stretch>
              <a:fillRect/>
            </a:stretch>
          </a:blipFill>
          <a:ln>
            <a:noFill/>
          </a:ln>
        </p:spPr>
      </p:sp>
      <p:sp>
        <p:nvSpPr>
          <p:cNvPr id="379" name="Shape 379"/>
          <p:cNvSpPr txBox="1"/>
          <p:nvPr/>
        </p:nvSpPr>
        <p:spPr>
          <a:xfrm>
            <a:off x="2468400" y="308225"/>
            <a:ext cx="4207200" cy="924600"/>
          </a:xfrm>
          <a:prstGeom prst="rect">
            <a:avLst/>
          </a:prstGeom>
          <a:noFill/>
        </p:spPr>
        <p:txBody>
          <a:bodyPr lIns="91425" tIns="91425" rIns="91425" bIns="91425" anchor="t" anchorCtr="0">
            <a:noAutofit/>
          </a:bodyPr>
          <a:lstStyle/>
          <a:p>
            <a:pPr algn="ctr" defTabSz="914400" fontAlgn="auto">
              <a:spcBef>
                <a:spcPts val="0"/>
              </a:spcBef>
              <a:spcAft>
                <a:spcPts val="0"/>
              </a:spcAft>
            </a:pPr>
            <a:r>
              <a:rPr lang="en" sz="4800" kern="0">
                <a:latin typeface="Yanone Kaffeesatz"/>
                <a:ea typeface="Yanone Kaffeesatz"/>
                <a:cs typeface="Yanone Kaffeesatz"/>
                <a:sym typeface="Yanone Kaffeesatz"/>
                <a:rtl val="0"/>
              </a:rPr>
              <a:t>Immediate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p:nvPr/>
        </p:nvSpPr>
        <p:spPr>
          <a:xfrm>
            <a:off x="2468400" y="308225"/>
            <a:ext cx="4207200" cy="924600"/>
          </a:xfrm>
          <a:prstGeom prst="rect">
            <a:avLst/>
          </a:prstGeom>
          <a:noFill/>
        </p:spPr>
        <p:txBody>
          <a:bodyPr lIns="91425" tIns="91425" rIns="91425" bIns="91425" anchor="t" anchorCtr="0">
            <a:noAutofit/>
          </a:bodyPr>
          <a:lstStyle/>
          <a:p>
            <a:pPr algn="ctr" defTabSz="914400" fontAlgn="auto">
              <a:spcBef>
                <a:spcPts val="0"/>
              </a:spcBef>
              <a:spcAft>
                <a:spcPts val="0"/>
              </a:spcAft>
            </a:pPr>
            <a:r>
              <a:rPr lang="en" sz="4800" kern="0">
                <a:latin typeface="Yanone Kaffeesatz"/>
                <a:ea typeface="Yanone Kaffeesatz"/>
                <a:cs typeface="Yanone Kaffeesatz"/>
                <a:sym typeface="Yanone Kaffeesatz"/>
                <a:rtl val="0"/>
              </a:rPr>
              <a:t>Immediate</a:t>
            </a:r>
          </a:p>
        </p:txBody>
      </p:sp>
      <p:grpSp>
        <p:nvGrpSpPr>
          <p:cNvPr id="391" name="Shape 391"/>
          <p:cNvGrpSpPr/>
          <p:nvPr/>
        </p:nvGrpSpPr>
        <p:grpSpPr>
          <a:xfrm>
            <a:off x="15326" y="1973543"/>
            <a:ext cx="9113346" cy="4237181"/>
            <a:chOff x="0" y="1982914"/>
            <a:chExt cx="8728422" cy="4052392"/>
          </a:xfrm>
        </p:grpSpPr>
        <p:sp>
          <p:nvSpPr>
            <p:cNvPr id="392" name="Shape 392"/>
            <p:cNvSpPr/>
            <p:nvPr/>
          </p:nvSpPr>
          <p:spPr>
            <a:xfrm>
              <a:off x="0" y="1982914"/>
              <a:ext cx="4042884" cy="4042884"/>
            </a:xfrm>
            <a:prstGeom prst="rect">
              <a:avLst/>
            </a:prstGeom>
            <a:blipFill>
              <a:blip r:embed="rId3"/>
              <a:stretch>
                <a:fillRect/>
              </a:stretch>
            </a:blipFill>
            <a:ln>
              <a:noFill/>
            </a:ln>
          </p:spPr>
        </p:sp>
        <p:sp>
          <p:nvSpPr>
            <p:cNvPr id="393" name="Shape 393"/>
            <p:cNvSpPr/>
            <p:nvPr/>
          </p:nvSpPr>
          <p:spPr>
            <a:xfrm>
              <a:off x="4042884" y="1982914"/>
              <a:ext cx="4685538" cy="4052392"/>
            </a:xfrm>
            <a:prstGeom prst="rect">
              <a:avLst/>
            </a:prstGeom>
            <a:blipFill>
              <a:blip r:embed="rId4"/>
              <a:stretch>
                <a:fillRect/>
              </a:stretch>
            </a:blipFill>
            <a:ln>
              <a:noFill/>
            </a:ln>
          </p:spPr>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p:nvPr/>
        </p:nvSpPr>
        <p:spPr>
          <a:xfrm>
            <a:off x="0" y="-193430"/>
            <a:ext cx="9144001" cy="7244862"/>
          </a:xfrm>
          <a:prstGeom prst="rect">
            <a:avLst/>
          </a:prstGeom>
          <a:blipFill>
            <a:blip r:embed="rId3"/>
            <a:stretch>
              <a:fillRect/>
            </a:stretch>
          </a:blipFill>
          <a:ln>
            <a:noFill/>
          </a:ln>
        </p:spPr>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2"/>
        <p:cNvGrpSpPr/>
        <p:nvPr/>
      </p:nvGrpSpPr>
      <p:grpSpPr>
        <a:xfrm>
          <a:off x="0" y="0"/>
          <a:ext cx="0" cy="0"/>
          <a:chOff x="0" y="0"/>
          <a:chExt cx="0" cy="0"/>
        </a:xfrm>
      </p:grpSpPr>
      <p:sp>
        <p:nvSpPr>
          <p:cNvPr id="513" name="Shape 513"/>
          <p:cNvSpPr/>
          <p:nvPr/>
        </p:nvSpPr>
        <p:spPr>
          <a:xfrm>
            <a:off x="0" y="238268"/>
            <a:ext cx="9144001" cy="6381462"/>
          </a:xfrm>
          <a:prstGeom prst="rect">
            <a:avLst/>
          </a:prstGeom>
          <a:blipFill>
            <a:blip r:embed="rId3"/>
            <a:stretch>
              <a:fillRect/>
            </a:stretch>
          </a:blipFill>
          <a:ln>
            <a:noFill/>
          </a:ln>
        </p:spPr>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Threads</a:t>
            </a:r>
            <a:endParaRPr lang="en-US" dirty="0"/>
          </a:p>
        </p:txBody>
      </p:sp>
      <p:sp>
        <p:nvSpPr>
          <p:cNvPr id="3" name="Content Placeholder 2"/>
          <p:cNvSpPr>
            <a:spLocks noGrp="1"/>
          </p:cNvSpPr>
          <p:nvPr>
            <p:ph idx="1"/>
          </p:nvPr>
        </p:nvSpPr>
        <p:spPr/>
        <p:txBody>
          <a:bodyPr>
            <a:normAutofit fontScale="92500"/>
          </a:bodyPr>
          <a:lstStyle/>
          <a:p>
            <a:r>
              <a:rPr lang="en-US" dirty="0" smtClean="0"/>
              <a:t>Open source with a governance structure in place</a:t>
            </a:r>
          </a:p>
          <a:p>
            <a:r>
              <a:rPr lang="en-US" dirty="0" smtClean="0"/>
              <a:t>Trust building among teams</a:t>
            </a:r>
          </a:p>
          <a:p>
            <a:r>
              <a:rPr lang="en-US" dirty="0" smtClean="0"/>
              <a:t>Commitment to transparent communications</a:t>
            </a:r>
          </a:p>
          <a:p>
            <a:r>
              <a:rPr lang="en-US" dirty="0" smtClean="0"/>
              <a:t>Strong commitment to user support</a:t>
            </a:r>
          </a:p>
          <a:p>
            <a:r>
              <a:rPr lang="en-US" dirty="0" smtClean="0"/>
              <a:t>Either an interdisciplinary team, or a group of people comfortable with science and code development</a:t>
            </a:r>
          </a:p>
          <a:p>
            <a:r>
              <a:rPr lang="en-US" dirty="0" smtClean="0"/>
              <a:t>Attention to software engineering and documentation</a:t>
            </a:r>
          </a:p>
          <a:p>
            <a:r>
              <a:rPr lang="en-US" dirty="0" smtClean="0"/>
              <a:t>Understanding the benefit of sharing as opposed to being secretive about the code</a:t>
            </a:r>
          </a:p>
          <a:p>
            <a:endParaRPr lang="en-US" dirty="0" smtClean="0"/>
          </a:p>
          <a:p>
            <a:endParaRPr lang="en-US" dirty="0"/>
          </a:p>
        </p:txBody>
      </p:sp>
    </p:spTree>
    <p:extLst>
      <p:ext uri="{BB962C8B-B14F-4D97-AF65-F5344CB8AC3E}">
        <p14:creationId xmlns:p14="http://schemas.microsoft.com/office/powerpoint/2010/main" val="246630110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p:cNvSpPr txBox="1"/>
          <p:nvPr/>
        </p:nvSpPr>
        <p:spPr>
          <a:xfrm>
            <a:off x="355597" y="1247338"/>
            <a:ext cx="8124409" cy="3449829"/>
          </a:xfrm>
          <a:prstGeom prst="rect">
            <a:avLst/>
          </a:prstGeom>
        </p:spPr>
        <p:txBody>
          <a:bodyPr vert="horz" wrap="square" lIns="0" tIns="0" rIns="0" bIns="0" rtlCol="0">
            <a:normAutofit fontScale="85000" lnSpcReduction="10000"/>
          </a:bodyPr>
          <a:lstStyle/>
          <a:p>
            <a:pPr marL="466109" marR="280024"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Scientists can focus on developing for their algorithmic needs instead of </a:t>
            </a:r>
            <a:r>
              <a:rPr lang="en-US" sz="2900" dirty="0">
                <a:latin typeface="Gill Sans"/>
                <a:cs typeface="Gill Sans"/>
              </a:rPr>
              <a:t>getting bogged down by the infrastructural </a:t>
            </a:r>
            <a:r>
              <a:rPr lang="en-US" sz="2900" dirty="0" smtClean="0">
                <a:latin typeface="Gill Sans"/>
                <a:cs typeface="Gill Sans"/>
              </a:rPr>
              <a:t>development</a:t>
            </a:r>
          </a:p>
          <a:p>
            <a:pPr marL="466109" marR="280024"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a:latin typeface="Gill Sans"/>
                <a:ea typeface="+mn-ea"/>
                <a:cs typeface="Gill Sans"/>
              </a:rPr>
              <a:t>G</a:t>
            </a:r>
            <a:r>
              <a:rPr lang="en-US" sz="2900" dirty="0" smtClean="0">
                <a:latin typeface="Gill Sans"/>
                <a:ea typeface="+mn-ea"/>
                <a:cs typeface="Gill Sans"/>
              </a:rPr>
              <a:t>raduate students do not start developing codes from scratch</a:t>
            </a:r>
          </a:p>
          <a:p>
            <a:pPr marL="920861" marR="280024" lvl="1"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Look at the available public codes and converge on the ones that most meet their needs</a:t>
            </a:r>
          </a:p>
          <a:p>
            <a:pPr marL="920861" marR="280024" lvl="1"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Look at the effort of customization for their purposes</a:t>
            </a:r>
          </a:p>
          <a:p>
            <a:pPr marL="920861" marR="280024" lvl="1"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Select the public code, and build upon it as they need</a:t>
            </a:r>
          </a:p>
          <a:p>
            <a:pPr marL="920861" marR="280024" lvl="1" indent="-457200" defTabSz="319998" fontAlgn="auto">
              <a:spcBef>
                <a:spcPts val="0"/>
              </a:spcBef>
              <a:spcAft>
                <a:spcPts val="0"/>
              </a:spcAft>
              <a:buClr>
                <a:schemeClr val="accent6">
                  <a:lumMod val="50000"/>
                </a:schemeClr>
              </a:buClr>
              <a:buSzPct val="99000"/>
              <a:buFont typeface="Wingdings" charset="2"/>
              <a:buChar char="q"/>
              <a:tabLst>
                <a:tab pos="408903" algn="l"/>
              </a:tabLst>
            </a:pPr>
            <a:endParaRPr lang="en-US" sz="2900" dirty="0" smtClean="0">
              <a:latin typeface="Gill Sans"/>
              <a:ea typeface="+mn-ea"/>
              <a:cs typeface="Gill Sans"/>
            </a:endParaRPr>
          </a:p>
        </p:txBody>
      </p:sp>
      <p:sp>
        <p:nvSpPr>
          <p:cNvPr id="12" name="Title 1"/>
          <p:cNvSpPr>
            <a:spLocks noGrp="1"/>
          </p:cNvSpPr>
          <p:nvPr>
            <p:ph type="title"/>
          </p:nvPr>
        </p:nvSpPr>
        <p:spPr>
          <a:xfrm>
            <a:off x="457200" y="261938"/>
            <a:ext cx="8229600" cy="1143000"/>
          </a:xfrm>
        </p:spPr>
        <p:txBody>
          <a:bodyPr/>
          <a:lstStyle/>
          <a:p>
            <a:r>
              <a:rPr lang="en-US" dirty="0" smtClean="0"/>
              <a:t>General Impact</a:t>
            </a:r>
            <a:endParaRPr lang="en-US" dirty="0"/>
          </a:p>
        </p:txBody>
      </p:sp>
      <p:sp>
        <p:nvSpPr>
          <p:cNvPr id="2" name="Rectangle 1"/>
          <p:cNvSpPr/>
          <p:nvPr/>
        </p:nvSpPr>
        <p:spPr>
          <a:xfrm>
            <a:off x="286763" y="4820058"/>
            <a:ext cx="8247865" cy="137911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Important to remember that they still need to understand the components developed by others that they are using, they just don’t have to actually develop everything themselves. And this is particularly true of pesky detailed infrastructure/solvers that are too well understood to have any research component, but are time consuming to implement right</a:t>
            </a:r>
            <a:endParaRPr lang="en-US" dirty="0"/>
          </a:p>
        </p:txBody>
      </p:sp>
    </p:spTree>
    <p:extLst>
      <p:ext uri="{BB962C8B-B14F-4D97-AF65-F5344CB8AC3E}">
        <p14:creationId xmlns:p14="http://schemas.microsoft.com/office/powerpoint/2010/main" val="309701653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Astrophysics Community</a:t>
            </a:r>
          </a:p>
        </p:txBody>
      </p:sp>
      <p:sp>
        <p:nvSpPr>
          <p:cNvPr id="3" name="Content Placeholder 2"/>
          <p:cNvSpPr>
            <a:spLocks noGrp="1"/>
          </p:cNvSpPr>
          <p:nvPr>
            <p:ph idx="1"/>
          </p:nvPr>
        </p:nvSpPr>
        <p:spPr>
          <a:xfrm>
            <a:off x="457200" y="1559339"/>
            <a:ext cx="8229600" cy="4525963"/>
          </a:xfrm>
        </p:spPr>
        <p:txBody>
          <a:bodyPr>
            <a:normAutofit fontScale="92500" lnSpcReduction="10000"/>
          </a:bodyPr>
          <a:lstStyle/>
          <a:p>
            <a:r>
              <a:rPr lang="en-US" dirty="0" smtClean="0"/>
              <a:t>Most codes started as research software and became public later</a:t>
            </a:r>
          </a:p>
          <a:p>
            <a:pPr lvl="1"/>
            <a:r>
              <a:rPr lang="en-US" dirty="0" smtClean="0"/>
              <a:t>Were developed as closed and used by the core group for years before being released (</a:t>
            </a:r>
            <a:r>
              <a:rPr lang="en-US" dirty="0" err="1" smtClean="0"/>
              <a:t>Enzo</a:t>
            </a:r>
            <a:r>
              <a:rPr lang="en-US" dirty="0" smtClean="0"/>
              <a:t>)</a:t>
            </a:r>
          </a:p>
          <a:p>
            <a:r>
              <a:rPr lang="en-US" dirty="0" smtClean="0"/>
              <a:t>Others were developed with the intent of being made public as soon as possible (FLASH)</a:t>
            </a:r>
          </a:p>
          <a:p>
            <a:r>
              <a:rPr lang="en-US" dirty="0" smtClean="0"/>
              <a:t>With the arrival of “</a:t>
            </a:r>
            <a:r>
              <a:rPr lang="en-US" dirty="0" err="1" smtClean="0"/>
              <a:t>yt</a:t>
            </a:r>
            <a:r>
              <a:rPr lang="en-US" dirty="0" smtClean="0"/>
              <a:t>” there is yet another paradigm shift</a:t>
            </a:r>
          </a:p>
          <a:p>
            <a:pPr lvl="1"/>
            <a:r>
              <a:rPr lang="en-US" dirty="0" smtClean="0"/>
              <a:t>An analysis and visualization packaged developed by the astrophysicists for astrophysicists</a:t>
            </a:r>
          </a:p>
          <a:p>
            <a:pPr lvl="1"/>
            <a:r>
              <a:rPr lang="en-US" dirty="0" smtClean="0"/>
              <a:t>Building the community and development by the community from the very beginning</a:t>
            </a:r>
          </a:p>
          <a:p>
            <a:pPr lvl="1"/>
            <a:endParaRPr lang="en-US" dirty="0"/>
          </a:p>
        </p:txBody>
      </p:sp>
    </p:spTree>
    <p:extLst>
      <p:ext uri="{BB962C8B-B14F-4D97-AF65-F5344CB8AC3E}">
        <p14:creationId xmlns:p14="http://schemas.microsoft.com/office/powerpoint/2010/main" val="404130790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p:cNvSpPr txBox="1"/>
          <p:nvPr/>
        </p:nvSpPr>
        <p:spPr>
          <a:xfrm>
            <a:off x="355597" y="1247338"/>
            <a:ext cx="8402849" cy="5449831"/>
          </a:xfrm>
          <a:prstGeom prst="rect">
            <a:avLst/>
          </a:prstGeom>
        </p:spPr>
        <p:txBody>
          <a:bodyPr vert="horz" wrap="square" lIns="0" tIns="0" rIns="0" bIns="0" rtlCol="0">
            <a:normAutofit fontScale="85000" lnSpcReduction="10000"/>
          </a:bodyPr>
          <a:lstStyle/>
          <a:p>
            <a:pPr marL="466109" marR="280024"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Researchers can build upon work of others and get further faster, instead of reinventing the wheel</a:t>
            </a:r>
          </a:p>
          <a:p>
            <a:pPr marL="920861" marR="280024" lvl="1"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Code component re-use</a:t>
            </a:r>
          </a:p>
          <a:p>
            <a:pPr marL="920861" marR="280024" lvl="1"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No need to become an expert in every numerical technique</a:t>
            </a:r>
          </a:p>
          <a:p>
            <a:pPr marL="466109" marR="280024"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More reliable results because of more stress tested code</a:t>
            </a:r>
          </a:p>
          <a:p>
            <a:pPr marL="920861" marR="280024" lvl="1"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Goes back to argument for the bazaar model, enough eyes looking at the code will find any errors faster</a:t>
            </a:r>
          </a:p>
          <a:p>
            <a:pPr marL="920861" marR="280024" lvl="1"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New implementations take several years to iron out the bugs and deficiencies</a:t>
            </a:r>
          </a:p>
          <a:p>
            <a:pPr marL="920861" marR="280024" lvl="1"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Different users use the code in different ways and stress it in different ways</a:t>
            </a:r>
          </a:p>
          <a:p>
            <a:pPr marL="466109"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O</a:t>
            </a:r>
            <a:r>
              <a:rPr sz="2900" dirty="0" smtClean="0">
                <a:latin typeface="Gill Sans"/>
                <a:ea typeface="+mn-ea"/>
                <a:cs typeface="Gill Sans"/>
              </a:rPr>
              <a:t>pen</a:t>
            </a:r>
            <a:r>
              <a:rPr sz="2900" spc="-4" dirty="0">
                <a:latin typeface="Gill Sans"/>
                <a:ea typeface="+mn-ea"/>
                <a:cs typeface="Gill Sans"/>
              </a:rPr>
              <a:t>-</a:t>
            </a:r>
            <a:r>
              <a:rPr sz="2900" dirty="0">
                <a:latin typeface="Gill Sans"/>
                <a:ea typeface="+mn-ea"/>
                <a:cs typeface="Gill Sans"/>
              </a:rPr>
              <a:t>sou</a:t>
            </a:r>
            <a:r>
              <a:rPr sz="2900" spc="-74" dirty="0">
                <a:latin typeface="Gill Sans"/>
                <a:ea typeface="+mn-ea"/>
                <a:cs typeface="Gill Sans"/>
              </a:rPr>
              <a:t>r</a:t>
            </a:r>
            <a:r>
              <a:rPr sz="2900" dirty="0">
                <a:latin typeface="Gill Sans"/>
                <a:ea typeface="+mn-ea"/>
                <a:cs typeface="Gill Sans"/>
              </a:rPr>
              <a:t>ce </a:t>
            </a:r>
            <a:r>
              <a:rPr sz="2900" dirty="0" smtClean="0">
                <a:latin typeface="Gill Sans"/>
                <a:ea typeface="+mn-ea"/>
                <a:cs typeface="Gill Sans"/>
              </a:rPr>
              <a:t>sc</a:t>
            </a:r>
            <a:r>
              <a:rPr sz="2900" spc="-4" dirty="0" smtClean="0">
                <a:latin typeface="Gill Sans"/>
                <a:ea typeface="+mn-ea"/>
                <a:cs typeface="Gill Sans"/>
              </a:rPr>
              <a:t>i</a:t>
            </a:r>
            <a:r>
              <a:rPr sz="2900" dirty="0" smtClean="0">
                <a:latin typeface="Gill Sans"/>
                <a:ea typeface="+mn-ea"/>
                <a:cs typeface="Gill Sans"/>
              </a:rPr>
              <a:t>enc</a:t>
            </a:r>
            <a:r>
              <a:rPr lang="en-US" sz="2900" dirty="0" smtClean="0">
                <a:latin typeface="Gill Sans"/>
                <a:ea typeface="+mn-ea"/>
                <a:cs typeface="Gill Sans"/>
              </a:rPr>
              <a:t>e results in more reproducible results</a:t>
            </a:r>
          </a:p>
          <a:p>
            <a:pPr marL="920861" lvl="1"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Generally good for the credibility</a:t>
            </a:r>
            <a:endParaRPr sz="2900" dirty="0">
              <a:latin typeface="Gill Sans"/>
              <a:ea typeface="+mn-ea"/>
              <a:cs typeface="Gill Sans"/>
            </a:endParaRPr>
          </a:p>
        </p:txBody>
      </p:sp>
      <p:sp>
        <p:nvSpPr>
          <p:cNvPr id="12" name="Title 1"/>
          <p:cNvSpPr>
            <a:spLocks noGrp="1"/>
          </p:cNvSpPr>
          <p:nvPr>
            <p:ph type="title"/>
          </p:nvPr>
        </p:nvSpPr>
        <p:spPr>
          <a:xfrm>
            <a:off x="457200" y="261938"/>
            <a:ext cx="8229600" cy="1143000"/>
          </a:xfrm>
        </p:spPr>
        <p:txBody>
          <a:bodyPr/>
          <a:lstStyle/>
          <a:p>
            <a:r>
              <a:rPr lang="en-US" dirty="0" smtClean="0"/>
              <a:t>General Impact</a:t>
            </a:r>
            <a:endParaRPr lang="en-US" dirty="0"/>
          </a:p>
        </p:txBody>
      </p:sp>
    </p:spTree>
    <p:extLst>
      <p:ext uri="{BB962C8B-B14F-4D97-AF65-F5344CB8AC3E}">
        <p14:creationId xmlns:p14="http://schemas.microsoft.com/office/powerpoint/2010/main" val="131040621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p:cNvSpPr txBox="1"/>
          <p:nvPr/>
        </p:nvSpPr>
        <p:spPr>
          <a:xfrm>
            <a:off x="355597" y="1247338"/>
            <a:ext cx="8402849" cy="5449831"/>
          </a:xfrm>
          <a:prstGeom prst="rect">
            <a:avLst/>
          </a:prstGeom>
        </p:spPr>
        <p:txBody>
          <a:bodyPr vert="horz" wrap="square" lIns="0" tIns="0" rIns="0" bIns="0" rtlCol="0">
            <a:normAutofit fontScale="92500" lnSpcReduction="20000"/>
          </a:bodyPr>
          <a:lstStyle/>
          <a:p>
            <a:pPr marL="466109"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sz="2900" dirty="0" smtClean="0">
                <a:latin typeface="Gill Sans"/>
                <a:ea typeface="+mn-ea"/>
                <a:cs typeface="Gill Sans"/>
              </a:rPr>
              <a:t>I</a:t>
            </a:r>
            <a:r>
              <a:rPr sz="2900" spc="-46" dirty="0" smtClean="0">
                <a:latin typeface="Gill Sans"/>
                <a:ea typeface="+mn-ea"/>
                <a:cs typeface="Gill Sans"/>
              </a:rPr>
              <a:t>n</a:t>
            </a:r>
            <a:r>
              <a:rPr sz="2900" spc="-60" dirty="0" smtClean="0">
                <a:latin typeface="Gill Sans"/>
                <a:ea typeface="+mn-ea"/>
                <a:cs typeface="Gill Sans"/>
              </a:rPr>
              <a:t>v</a:t>
            </a:r>
            <a:r>
              <a:rPr sz="2900" dirty="0" smtClean="0">
                <a:latin typeface="Gill Sans"/>
                <a:ea typeface="+mn-ea"/>
                <a:cs typeface="Gill Sans"/>
              </a:rPr>
              <a:t>o</a:t>
            </a:r>
            <a:r>
              <a:rPr sz="2900" spc="-4" dirty="0" smtClean="0">
                <a:latin typeface="Gill Sans"/>
                <a:ea typeface="+mn-ea"/>
                <a:cs typeface="Gill Sans"/>
              </a:rPr>
              <a:t>l</a:t>
            </a:r>
            <a:r>
              <a:rPr sz="2900" spc="-60" dirty="0" smtClean="0">
                <a:latin typeface="Gill Sans"/>
                <a:ea typeface="+mn-ea"/>
                <a:cs typeface="Gill Sans"/>
              </a:rPr>
              <a:t>v</a:t>
            </a:r>
            <a:r>
              <a:rPr sz="2900" dirty="0" smtClean="0">
                <a:latin typeface="Gill Sans"/>
                <a:ea typeface="+mn-ea"/>
                <a:cs typeface="Gill Sans"/>
              </a:rPr>
              <a:t>ement </a:t>
            </a:r>
            <a:r>
              <a:rPr sz="2900" spc="-4" dirty="0">
                <a:latin typeface="Gill Sans"/>
                <a:ea typeface="+mn-ea"/>
                <a:cs typeface="Gill Sans"/>
              </a:rPr>
              <a:t>i</a:t>
            </a:r>
            <a:r>
              <a:rPr sz="2900" dirty="0">
                <a:latin typeface="Gill Sans"/>
                <a:ea typeface="+mn-ea"/>
                <a:cs typeface="Gill Sans"/>
              </a:rPr>
              <a:t>n th</a:t>
            </a:r>
            <a:r>
              <a:rPr sz="2900" spc="-4" dirty="0">
                <a:latin typeface="Gill Sans"/>
                <a:ea typeface="+mn-ea"/>
                <a:cs typeface="Gill Sans"/>
              </a:rPr>
              <a:t>i</a:t>
            </a:r>
            <a:r>
              <a:rPr sz="2900" dirty="0">
                <a:latin typeface="Gill Sans"/>
                <a:ea typeface="+mn-ea"/>
                <a:cs typeface="Gill Sans"/>
              </a:rPr>
              <a:t>s com</a:t>
            </a:r>
            <a:r>
              <a:rPr sz="2900" spc="-32" dirty="0">
                <a:latin typeface="Gill Sans"/>
                <a:ea typeface="+mn-ea"/>
                <a:cs typeface="Gill Sans"/>
              </a:rPr>
              <a:t>m</a:t>
            </a:r>
            <a:r>
              <a:rPr sz="2900" dirty="0">
                <a:latin typeface="Gill Sans"/>
                <a:ea typeface="+mn-ea"/>
                <a:cs typeface="Gill Sans"/>
              </a:rPr>
              <a:t>un</a:t>
            </a:r>
            <a:r>
              <a:rPr sz="2900" spc="-4" dirty="0">
                <a:latin typeface="Gill Sans"/>
                <a:ea typeface="+mn-ea"/>
                <a:cs typeface="Gill Sans"/>
              </a:rPr>
              <a:t>i</a:t>
            </a:r>
            <a:r>
              <a:rPr sz="2900" dirty="0">
                <a:latin typeface="Gill Sans"/>
                <a:ea typeface="+mn-ea"/>
                <a:cs typeface="Gill Sans"/>
              </a:rPr>
              <a:t>ty has </a:t>
            </a:r>
            <a:r>
              <a:rPr sz="2900" dirty="0" smtClean="0">
                <a:latin typeface="Gill Sans"/>
                <a:ea typeface="+mn-ea"/>
                <a:cs typeface="Gill Sans"/>
              </a:rPr>
              <a:t>st</a:t>
            </a:r>
            <a:r>
              <a:rPr sz="2900" spc="-74" dirty="0" smtClean="0">
                <a:latin typeface="Gill Sans"/>
                <a:ea typeface="+mn-ea"/>
                <a:cs typeface="Gill Sans"/>
              </a:rPr>
              <a:t>r</a:t>
            </a:r>
            <a:r>
              <a:rPr sz="2900" dirty="0" smtClean="0">
                <a:latin typeface="Gill Sans"/>
                <a:ea typeface="+mn-ea"/>
                <a:cs typeface="Gill Sans"/>
              </a:rPr>
              <a:t>ong</a:t>
            </a:r>
            <a:r>
              <a:rPr sz="2900" spc="-28" dirty="0" smtClean="0">
                <a:latin typeface="Gill Sans"/>
                <a:ea typeface="+mn-ea"/>
                <a:cs typeface="Gill Sans"/>
              </a:rPr>
              <a:t>l</a:t>
            </a:r>
            <a:r>
              <a:rPr sz="2900" dirty="0" smtClean="0">
                <a:latin typeface="Gill Sans"/>
                <a:ea typeface="+mn-ea"/>
                <a:cs typeface="Gill Sans"/>
              </a:rPr>
              <a:t>y</a:t>
            </a:r>
            <a:r>
              <a:rPr lang="en-US" sz="2900" dirty="0" smtClean="0">
                <a:latin typeface="Gill Sans"/>
                <a:ea typeface="+mn-ea"/>
                <a:cs typeface="Gill Sans"/>
              </a:rPr>
              <a:t> </a:t>
            </a:r>
            <a:r>
              <a:rPr sz="2900" dirty="0" smtClean="0">
                <a:latin typeface="Gill Sans"/>
                <a:ea typeface="+mn-ea"/>
                <a:cs typeface="Gill Sans"/>
              </a:rPr>
              <a:t>af</a:t>
            </a:r>
            <a:r>
              <a:rPr sz="2900" spc="-32" dirty="0" smtClean="0">
                <a:latin typeface="Gill Sans"/>
                <a:ea typeface="+mn-ea"/>
                <a:cs typeface="Gill Sans"/>
              </a:rPr>
              <a:t>f</a:t>
            </a:r>
            <a:r>
              <a:rPr sz="2900" dirty="0" smtClean="0">
                <a:latin typeface="Gill Sans"/>
                <a:ea typeface="+mn-ea"/>
                <a:cs typeface="Gill Sans"/>
              </a:rPr>
              <a:t>ected </a:t>
            </a:r>
            <a:r>
              <a:rPr sz="2900" spc="-60" dirty="0">
                <a:latin typeface="Gill Sans"/>
                <a:ea typeface="+mn-ea"/>
                <a:cs typeface="Gill Sans"/>
              </a:rPr>
              <a:t>y</a:t>
            </a:r>
            <a:r>
              <a:rPr sz="2900" dirty="0">
                <a:latin typeface="Gill Sans"/>
                <a:ea typeface="+mn-ea"/>
                <a:cs typeface="Gill Sans"/>
              </a:rPr>
              <a:t>oung sc</a:t>
            </a:r>
            <a:r>
              <a:rPr sz="2900" spc="-4" dirty="0">
                <a:latin typeface="Gill Sans"/>
                <a:ea typeface="+mn-ea"/>
                <a:cs typeface="Gill Sans"/>
              </a:rPr>
              <a:t>i</a:t>
            </a:r>
            <a:r>
              <a:rPr sz="2900" dirty="0">
                <a:latin typeface="Gill Sans"/>
                <a:ea typeface="+mn-ea"/>
                <a:cs typeface="Gill Sans"/>
              </a:rPr>
              <a:t>ent</a:t>
            </a:r>
            <a:r>
              <a:rPr sz="2900" spc="-4" dirty="0">
                <a:latin typeface="Gill Sans"/>
                <a:ea typeface="+mn-ea"/>
                <a:cs typeface="Gill Sans"/>
              </a:rPr>
              <a:t>i</a:t>
            </a:r>
            <a:r>
              <a:rPr sz="2900" dirty="0">
                <a:latin typeface="Gill Sans"/>
                <a:ea typeface="+mn-ea"/>
                <a:cs typeface="Gill Sans"/>
              </a:rPr>
              <a:t>sts’ ca</a:t>
            </a:r>
            <a:r>
              <a:rPr sz="2900" spc="-60" dirty="0">
                <a:latin typeface="Gill Sans"/>
                <a:ea typeface="+mn-ea"/>
                <a:cs typeface="Gill Sans"/>
              </a:rPr>
              <a:t>r</a:t>
            </a:r>
            <a:r>
              <a:rPr sz="2900" dirty="0">
                <a:latin typeface="Gill Sans"/>
                <a:ea typeface="+mn-ea"/>
                <a:cs typeface="Gill Sans"/>
              </a:rPr>
              <a:t>eer </a:t>
            </a:r>
            <a:r>
              <a:rPr sz="2900" dirty="0" smtClean="0">
                <a:latin typeface="Gill Sans"/>
                <a:ea typeface="+mn-ea"/>
                <a:cs typeface="Gill Sans"/>
              </a:rPr>
              <a:t>tra</a:t>
            </a:r>
            <a:r>
              <a:rPr sz="2900" spc="-4" dirty="0" smtClean="0">
                <a:latin typeface="Gill Sans"/>
                <a:ea typeface="+mn-ea"/>
                <a:cs typeface="Gill Sans"/>
              </a:rPr>
              <a:t>j</a:t>
            </a:r>
            <a:r>
              <a:rPr sz="2900" dirty="0" smtClean="0">
                <a:latin typeface="Gill Sans"/>
                <a:ea typeface="+mn-ea"/>
                <a:cs typeface="Gill Sans"/>
              </a:rPr>
              <a:t>ector</a:t>
            </a:r>
            <a:r>
              <a:rPr sz="2900" spc="-4" dirty="0" smtClean="0">
                <a:latin typeface="Gill Sans"/>
                <a:ea typeface="+mn-ea"/>
                <a:cs typeface="Gill Sans"/>
              </a:rPr>
              <a:t>i</a:t>
            </a:r>
            <a:r>
              <a:rPr sz="2900" dirty="0" smtClean="0">
                <a:latin typeface="Gill Sans"/>
                <a:ea typeface="+mn-ea"/>
                <a:cs typeface="Gill Sans"/>
              </a:rPr>
              <a:t>es</a:t>
            </a:r>
            <a:endParaRPr lang="en-US" sz="2900" dirty="0" smtClean="0">
              <a:latin typeface="Gill Sans"/>
              <a:ea typeface="+mn-ea"/>
              <a:cs typeface="Gill Sans"/>
            </a:endParaRPr>
          </a:p>
          <a:p>
            <a:pPr marL="920861" lvl="1"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They have produced more significant and far-reaching advances in their fields</a:t>
            </a:r>
          </a:p>
          <a:p>
            <a:pPr marL="920861" lvl="1"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They have understood the importance of rigorous verification and validation in the scientific process</a:t>
            </a:r>
          </a:p>
          <a:p>
            <a:pPr marL="920861" lvl="1"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They have learned to use the good software practices to their advantage</a:t>
            </a:r>
          </a:p>
          <a:p>
            <a:pPr marL="466109"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Unexpected side benefits: </a:t>
            </a:r>
          </a:p>
          <a:p>
            <a:pPr marL="920861" lvl="1"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Arrival of </a:t>
            </a:r>
            <a:r>
              <a:rPr lang="en-US" sz="2900" dirty="0" err="1" smtClean="0">
                <a:latin typeface="Gill Sans"/>
                <a:ea typeface="+mn-ea"/>
                <a:cs typeface="Gill Sans"/>
              </a:rPr>
              <a:t>yt</a:t>
            </a:r>
            <a:r>
              <a:rPr lang="en-US" sz="2900" dirty="0" smtClean="0">
                <a:latin typeface="Gill Sans"/>
                <a:ea typeface="+mn-ea"/>
                <a:cs typeface="Gill Sans"/>
              </a:rPr>
              <a:t> spurred the development in </a:t>
            </a:r>
            <a:r>
              <a:rPr lang="en-US" sz="2900" dirty="0" err="1" smtClean="0">
                <a:latin typeface="Gill Sans"/>
                <a:ea typeface="+mn-ea"/>
                <a:cs typeface="Gill Sans"/>
              </a:rPr>
              <a:t>Enzo</a:t>
            </a:r>
            <a:endParaRPr lang="en-US" sz="2900" dirty="0" smtClean="0">
              <a:latin typeface="Gill Sans"/>
              <a:ea typeface="+mn-ea"/>
              <a:cs typeface="Gill Sans"/>
            </a:endParaRPr>
          </a:p>
          <a:p>
            <a:pPr marL="920861" lvl="1"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FLASH morphed into community code for areas that have very little to do with its original target</a:t>
            </a:r>
          </a:p>
          <a:p>
            <a:pPr marL="1375645" lvl="2"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Took addition of a few physics models and there was a working code in a few months</a:t>
            </a:r>
          </a:p>
          <a:p>
            <a:pPr marL="920861" lvl="1"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New developments helped the </a:t>
            </a:r>
            <a:r>
              <a:rPr lang="en-US" sz="2900" dirty="0" err="1" smtClean="0">
                <a:latin typeface="Gill Sans"/>
                <a:ea typeface="+mn-ea"/>
                <a:cs typeface="Gill Sans"/>
              </a:rPr>
              <a:t>Astro</a:t>
            </a:r>
            <a:r>
              <a:rPr lang="en-US" sz="2900" dirty="0" smtClean="0">
                <a:latin typeface="Gill Sans"/>
                <a:ea typeface="+mn-ea"/>
                <a:cs typeface="Gill Sans"/>
              </a:rPr>
              <a:t> community</a:t>
            </a:r>
          </a:p>
          <a:p>
            <a:pPr marL="463661" lvl="1" defTabSz="319998" fontAlgn="auto">
              <a:spcBef>
                <a:spcPts val="0"/>
              </a:spcBef>
              <a:spcAft>
                <a:spcPts val="0"/>
              </a:spcAft>
              <a:buClr>
                <a:schemeClr val="accent6">
                  <a:lumMod val="50000"/>
                </a:schemeClr>
              </a:buClr>
              <a:buSzPct val="99000"/>
              <a:tabLst>
                <a:tab pos="408903" algn="l"/>
              </a:tabLst>
            </a:pPr>
            <a:endParaRPr sz="2900" dirty="0">
              <a:latin typeface="Gill Sans"/>
              <a:ea typeface="+mn-ea"/>
              <a:cs typeface="Gill Sans"/>
            </a:endParaRPr>
          </a:p>
        </p:txBody>
      </p:sp>
      <p:sp>
        <p:nvSpPr>
          <p:cNvPr id="12" name="Title 1"/>
          <p:cNvSpPr>
            <a:spLocks noGrp="1"/>
          </p:cNvSpPr>
          <p:nvPr>
            <p:ph type="title"/>
          </p:nvPr>
        </p:nvSpPr>
        <p:spPr>
          <a:xfrm>
            <a:off x="457200" y="261938"/>
            <a:ext cx="8229600" cy="1143000"/>
          </a:xfrm>
        </p:spPr>
        <p:txBody>
          <a:bodyPr/>
          <a:lstStyle/>
          <a:p>
            <a:r>
              <a:rPr lang="en-US" dirty="0" smtClean="0"/>
              <a:t>General Impact</a:t>
            </a:r>
            <a:endParaRPr lang="en-US" dirty="0"/>
          </a:p>
        </p:txBody>
      </p:sp>
    </p:spTree>
    <p:extLst>
      <p:ext uri="{BB962C8B-B14F-4D97-AF65-F5344CB8AC3E}">
        <p14:creationId xmlns:p14="http://schemas.microsoft.com/office/powerpoint/2010/main" val="345049333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p:cNvSpPr txBox="1"/>
          <p:nvPr/>
        </p:nvSpPr>
        <p:spPr>
          <a:xfrm>
            <a:off x="355598" y="1247338"/>
            <a:ext cx="8376046" cy="4790011"/>
          </a:xfrm>
          <a:prstGeom prst="rect">
            <a:avLst/>
          </a:prstGeom>
        </p:spPr>
        <p:txBody>
          <a:bodyPr vert="horz" wrap="square" lIns="0" tIns="0" rIns="0" bIns="0" rtlCol="0">
            <a:normAutofit fontScale="92500" lnSpcReduction="20000"/>
          </a:bodyPr>
          <a:lstStyle/>
          <a:p>
            <a:pPr marL="466109" marR="280024"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There are many reasons why community codes are good and should be encouraged</a:t>
            </a:r>
          </a:p>
          <a:p>
            <a:pPr marL="920861" marR="280024" lvl="1"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Science and engineering by simulation needs more scrutiny into the methods and software</a:t>
            </a:r>
          </a:p>
          <a:p>
            <a:pPr marL="920861" marR="280024" lvl="1"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There is no need to keep reinventing the wheel</a:t>
            </a:r>
          </a:p>
          <a:p>
            <a:pPr marL="1375645" marR="280024" lvl="2"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a:latin typeface="Gill Sans"/>
                <a:cs typeface="Gill Sans"/>
              </a:rPr>
              <a:t>Starting from scratch for any computational project </a:t>
            </a:r>
            <a:r>
              <a:rPr lang="en-US" sz="2900" dirty="0" smtClean="0">
                <a:latin typeface="Gill Sans"/>
                <a:cs typeface="Gill Sans"/>
              </a:rPr>
              <a:t>where implementations exist is a waste</a:t>
            </a:r>
          </a:p>
          <a:p>
            <a:pPr marL="1375645" marR="280024" lvl="2"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cs typeface="Gill Sans"/>
              </a:rPr>
              <a:t>This is especially true of book-keeping work</a:t>
            </a:r>
          </a:p>
          <a:p>
            <a:pPr marL="920861" marR="280024" lvl="1"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Scientists aren’t trained to write good maintainable and </a:t>
            </a:r>
            <a:r>
              <a:rPr lang="en-US" sz="2900" dirty="0" err="1" smtClean="0">
                <a:latin typeface="Gill Sans"/>
                <a:ea typeface="+mn-ea"/>
                <a:cs typeface="Gill Sans"/>
              </a:rPr>
              <a:t>performant</a:t>
            </a:r>
            <a:r>
              <a:rPr lang="en-US" sz="2900" dirty="0" smtClean="0">
                <a:latin typeface="Gill Sans"/>
                <a:ea typeface="+mn-ea"/>
                <a:cs typeface="Gill Sans"/>
              </a:rPr>
              <a:t> software</a:t>
            </a:r>
          </a:p>
          <a:p>
            <a:pPr marL="1375645" marR="280024" lvl="2"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Optimization blockers</a:t>
            </a:r>
          </a:p>
          <a:p>
            <a:pPr marL="1375645" marR="280024" lvl="2"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Spaghetti codes</a:t>
            </a:r>
          </a:p>
          <a:p>
            <a:pPr marL="1375645" marR="280024" lvl="2" indent="-457200" defTabSz="319998" fontAlgn="auto">
              <a:spcBef>
                <a:spcPts val="0"/>
              </a:spcBef>
              <a:spcAft>
                <a:spcPts val="0"/>
              </a:spcAft>
              <a:buClr>
                <a:schemeClr val="accent6">
                  <a:lumMod val="50000"/>
                </a:schemeClr>
              </a:buClr>
              <a:buSzPct val="99000"/>
              <a:buFont typeface="Wingdings" charset="2"/>
              <a:buChar char="q"/>
              <a:tabLst>
                <a:tab pos="408903" algn="l"/>
              </a:tabLst>
            </a:pPr>
            <a:r>
              <a:rPr lang="en-US" sz="2900" dirty="0" smtClean="0">
                <a:latin typeface="Gill Sans"/>
                <a:ea typeface="+mn-ea"/>
                <a:cs typeface="Gill Sans"/>
              </a:rPr>
              <a:t>No rigorous verification program</a:t>
            </a:r>
          </a:p>
        </p:txBody>
      </p:sp>
      <p:sp>
        <p:nvSpPr>
          <p:cNvPr id="12" name="Title 1"/>
          <p:cNvSpPr>
            <a:spLocks noGrp="1"/>
          </p:cNvSpPr>
          <p:nvPr>
            <p:ph type="title"/>
          </p:nvPr>
        </p:nvSpPr>
        <p:spPr>
          <a:xfrm>
            <a:off x="457200" y="261938"/>
            <a:ext cx="8229600" cy="1143000"/>
          </a:xfrm>
        </p:spPr>
        <p:txBody>
          <a:bodyPr/>
          <a:lstStyle/>
          <a:p>
            <a:r>
              <a:rPr lang="en-US" dirty="0" smtClean="0"/>
              <a:t>Conclusions</a:t>
            </a:r>
            <a:endParaRPr lang="en-US" dirty="0"/>
          </a:p>
        </p:txBody>
      </p:sp>
      <p:sp>
        <p:nvSpPr>
          <p:cNvPr id="2" name="Rounded Rectangle 1"/>
          <p:cNvSpPr/>
          <p:nvPr/>
        </p:nvSpPr>
        <p:spPr>
          <a:xfrm>
            <a:off x="521455" y="5649980"/>
            <a:ext cx="8335782" cy="64332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The Solution : Let the professionals do the software design and engineering with a lot of input from the target user community (ideally some users will also be developers)  </a:t>
            </a:r>
            <a:endParaRPr lang="en-US" b="1" dirty="0">
              <a:solidFill>
                <a:schemeClr val="tx1"/>
              </a:solidFill>
            </a:endParaRPr>
          </a:p>
        </p:txBody>
      </p:sp>
    </p:spTree>
    <p:extLst>
      <p:ext uri="{BB962C8B-B14F-4D97-AF65-F5344CB8AC3E}">
        <p14:creationId xmlns:p14="http://schemas.microsoft.com/office/powerpoint/2010/main" val="19870660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p:nvPr/>
        </p:nvSpPr>
        <p:spPr>
          <a:xfrm>
            <a:off x="806550" y="626794"/>
            <a:ext cx="7530899" cy="2230499"/>
          </a:xfrm>
          <a:prstGeom prst="rect">
            <a:avLst/>
          </a:prstGeom>
          <a:noFill/>
        </p:spPr>
        <p:txBody>
          <a:bodyPr lIns="91425" tIns="91425" rIns="91425" bIns="91425" anchor="t" anchorCtr="0">
            <a:noAutofit/>
          </a:bodyPr>
          <a:lstStyle/>
          <a:p>
            <a:pPr algn="r" defTabSz="914400" fontAlgn="auto">
              <a:spcBef>
                <a:spcPts val="0"/>
              </a:spcBef>
              <a:spcAft>
                <a:spcPts val="0"/>
              </a:spcAft>
            </a:pPr>
            <a:r>
              <a:rPr lang="en" sz="4800" kern="0">
                <a:latin typeface="Yanone Kaffeesatz"/>
                <a:ea typeface="Yanone Kaffeesatz"/>
                <a:cs typeface="Yanone Kaffeesatz"/>
                <a:sym typeface="Yanone Kaffeesatz"/>
                <a:rtl val="0"/>
              </a:rPr>
              <a:t>Culture self-propagates.</a:t>
            </a:r>
          </a:p>
          <a:p>
            <a:pPr algn="r" defTabSz="914400" fontAlgn="auto">
              <a:spcBef>
                <a:spcPts val="0"/>
              </a:spcBef>
              <a:spcAft>
                <a:spcPts val="0"/>
              </a:spcAft>
            </a:pPr>
            <a:r>
              <a:rPr lang="en" sz="4800" kern="0">
                <a:latin typeface="Yanone Kaffeesatz"/>
                <a:ea typeface="Yanone Kaffeesatz"/>
                <a:cs typeface="Yanone Kaffeesatz"/>
                <a:sym typeface="Yanone Kaffeesatz"/>
                <a:rtl val="0"/>
              </a:rPr>
              <a:t>So, it must be seeded directly.</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Shape 587"/>
          <p:cNvSpPr txBox="1"/>
          <p:nvPr/>
        </p:nvSpPr>
        <p:spPr>
          <a:xfrm>
            <a:off x="891900" y="1168350"/>
            <a:ext cx="7360199" cy="4521299"/>
          </a:xfrm>
          <a:prstGeom prst="rect">
            <a:avLst/>
          </a:prstGeom>
        </p:spPr>
        <p:txBody>
          <a:bodyPr lIns="91425" tIns="91425" rIns="91425" bIns="91425" anchor="ctr" anchorCtr="0">
            <a:noAutofit/>
          </a:bodyPr>
          <a:lstStyle/>
          <a:p>
            <a:pPr defTabSz="914400" fontAlgn="auto">
              <a:spcBef>
                <a:spcPts val="0"/>
              </a:spcBef>
              <a:spcAft>
                <a:spcPts val="0"/>
              </a:spcAft>
            </a:pPr>
            <a:r>
              <a:rPr lang="en" sz="3000" kern="0">
                <a:latin typeface="Yanone Kaffeesatz"/>
                <a:ea typeface="Yanone Kaffeesatz"/>
                <a:cs typeface="Yanone Kaffeesatz"/>
                <a:sym typeface="Yanone Kaffeesatz"/>
                <a:rtl val="0"/>
              </a:rPr>
              <a:t>"... it seems likely that signiﬁcant software contributions to existing scientiﬁc software projects are not likely to be rewarded through the traditional reputation economy of science.  Together these factors provide a reason to expect the over-production of independent scientiﬁc software packages, and the underproduction of collaborative projects in which later academics build on the work of earlier ones."</a:t>
            </a:r>
          </a:p>
          <a:p>
            <a:pPr defTabSz="914400" fontAlgn="auto">
              <a:spcBef>
                <a:spcPts val="0"/>
              </a:spcBef>
              <a:spcAft>
                <a:spcPts val="0"/>
              </a:spcAft>
            </a:pPr>
            <a:endParaRPr lang="en" sz="3000" kern="0">
              <a:latin typeface="Yanone Kaffeesatz"/>
              <a:ea typeface="Yanone Kaffeesatz"/>
              <a:cs typeface="Yanone Kaffeesatz"/>
              <a:sym typeface="Yanone Kaffeesatz"/>
              <a:rtl val="0"/>
            </a:endParaRPr>
          </a:p>
          <a:p>
            <a:pPr algn="r" defTabSz="914400" fontAlgn="auto">
              <a:spcBef>
                <a:spcPts val="0"/>
              </a:spcBef>
              <a:spcAft>
                <a:spcPts val="0"/>
              </a:spcAft>
            </a:pPr>
            <a:r>
              <a:rPr lang="en" sz="3000" kern="0">
                <a:latin typeface="Yanone Kaffeesatz"/>
                <a:ea typeface="Yanone Kaffeesatz"/>
                <a:cs typeface="Yanone Kaffeesatz"/>
                <a:sym typeface="Yanone Kaffeesatz"/>
                <a:rtl val="0"/>
              </a:rPr>
              <a:t>Howison &amp; Herbsleb (2011)</a:t>
            </a:r>
          </a:p>
          <a:p>
            <a:pPr defTabSz="914400" fontAlgn="auto">
              <a:spcBef>
                <a:spcPts val="0"/>
              </a:spcBef>
              <a:spcAft>
                <a:spcPts val="0"/>
              </a:spcAft>
            </a:pPr>
            <a:endParaRPr lang="en" sz="3000" kern="0">
              <a:latin typeface="Yanone Kaffeesatz"/>
              <a:ea typeface="Yanone Kaffeesatz"/>
              <a:cs typeface="Yanone Kaffeesatz"/>
              <a:sym typeface="Yanone Kaffeesatz"/>
              <a:rtl val="0"/>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889" y="1463539"/>
            <a:ext cx="8229600" cy="1143000"/>
          </a:xfrm>
        </p:spPr>
        <p:txBody>
          <a:bodyPr/>
          <a:lstStyle/>
          <a:p>
            <a:r>
              <a:rPr lang="en-US" dirty="0" smtClean="0"/>
              <a:t>Why did Community Codes Flourish in Astrophysics</a:t>
            </a:r>
            <a:endParaRPr lang="en-US" dirty="0"/>
          </a:p>
        </p:txBody>
      </p:sp>
      <p:sp>
        <p:nvSpPr>
          <p:cNvPr id="4" name="Title 1"/>
          <p:cNvSpPr txBox="1">
            <a:spLocks/>
          </p:cNvSpPr>
          <p:nvPr/>
        </p:nvSpPr>
        <p:spPr bwMode="auto">
          <a:xfrm>
            <a:off x="391114" y="3418340"/>
            <a:ext cx="8229600" cy="1143000"/>
          </a:xfrm>
          <a:prstGeom prst="rect">
            <a:avLst/>
          </a:prstGeom>
          <a:noFill/>
          <a:ln w="9525">
            <a:noFill/>
            <a:miter lim="800000"/>
            <a:headEnd/>
            <a:tailEnd/>
          </a:ln>
        </p:spPr>
        <p:txBody>
          <a:bodyPr vert="horz" wrap="square" lIns="90947" tIns="45474" rIns="90947" bIns="45474" numCol="1" anchor="ctr" anchorCtr="0" compatLnSpc="1">
            <a:prstTxWarp prst="textNoShape">
              <a:avLst/>
            </a:prstTxWarp>
          </a:bodyPr>
          <a:lstStyle>
            <a:lvl1pPr algn="l" defTabSz="454752" rtl="0" eaLnBrk="0" fontAlgn="base" hangingPunct="0">
              <a:spcBef>
                <a:spcPct val="0"/>
              </a:spcBef>
              <a:spcAft>
                <a:spcPct val="0"/>
              </a:spcAft>
              <a:defRPr sz="3200" b="1" kern="1200">
                <a:solidFill>
                  <a:schemeClr val="tx1"/>
                </a:solidFill>
                <a:latin typeface="Arial" pitchFamily="-112" charset="0"/>
                <a:ea typeface="ＭＳ Ｐゴシック" pitchFamily="26" charset="-128"/>
                <a:cs typeface="ＭＳ Ｐゴシック" pitchFamily="26" charset="-128"/>
              </a:defRPr>
            </a:lvl1pPr>
            <a:lvl2pPr algn="l" defTabSz="454752" rtl="0" eaLnBrk="0" fontAlgn="base" hangingPunct="0">
              <a:spcBef>
                <a:spcPct val="0"/>
              </a:spcBef>
              <a:spcAft>
                <a:spcPct val="0"/>
              </a:spcAft>
              <a:defRPr sz="3200" b="1">
                <a:solidFill>
                  <a:schemeClr val="tx1"/>
                </a:solidFill>
                <a:latin typeface="Arial" pitchFamily="-112" charset="0"/>
                <a:ea typeface="ＭＳ Ｐゴシック" pitchFamily="26" charset="-128"/>
                <a:cs typeface="ＭＳ Ｐゴシック" pitchFamily="26" charset="-128"/>
              </a:defRPr>
            </a:lvl2pPr>
            <a:lvl3pPr algn="l" defTabSz="454752" rtl="0" eaLnBrk="0" fontAlgn="base" hangingPunct="0">
              <a:spcBef>
                <a:spcPct val="0"/>
              </a:spcBef>
              <a:spcAft>
                <a:spcPct val="0"/>
              </a:spcAft>
              <a:defRPr sz="3200" b="1">
                <a:solidFill>
                  <a:schemeClr val="tx1"/>
                </a:solidFill>
                <a:latin typeface="Arial" pitchFamily="-112" charset="0"/>
                <a:ea typeface="ＭＳ Ｐゴシック" pitchFamily="26" charset="-128"/>
                <a:cs typeface="ＭＳ Ｐゴシック" pitchFamily="26" charset="-128"/>
              </a:defRPr>
            </a:lvl3pPr>
            <a:lvl4pPr algn="l" defTabSz="454752" rtl="0" eaLnBrk="0" fontAlgn="base" hangingPunct="0">
              <a:spcBef>
                <a:spcPct val="0"/>
              </a:spcBef>
              <a:spcAft>
                <a:spcPct val="0"/>
              </a:spcAft>
              <a:defRPr sz="3200" b="1">
                <a:solidFill>
                  <a:schemeClr val="tx1"/>
                </a:solidFill>
                <a:latin typeface="Arial" pitchFamily="-112" charset="0"/>
                <a:ea typeface="ＭＳ Ｐゴシック" pitchFamily="26" charset="-128"/>
                <a:cs typeface="ＭＳ Ｐゴシック" pitchFamily="26" charset="-128"/>
              </a:defRPr>
            </a:lvl4pPr>
            <a:lvl5pPr algn="l" defTabSz="454752" rtl="0" eaLnBrk="0" fontAlgn="base" hangingPunct="0">
              <a:spcBef>
                <a:spcPct val="0"/>
              </a:spcBef>
              <a:spcAft>
                <a:spcPct val="0"/>
              </a:spcAft>
              <a:defRPr sz="3200" b="1">
                <a:solidFill>
                  <a:schemeClr val="tx1"/>
                </a:solidFill>
                <a:latin typeface="Arial" pitchFamily="-112" charset="0"/>
                <a:ea typeface="ＭＳ Ｐゴシック" pitchFamily="26" charset="-128"/>
                <a:cs typeface="ＭＳ Ｐゴシック" pitchFamily="26" charset="-128"/>
              </a:defRPr>
            </a:lvl5pPr>
            <a:lvl6pPr marL="454752" algn="ctr" defTabSz="454752" rtl="0" fontAlgn="base">
              <a:spcBef>
                <a:spcPct val="0"/>
              </a:spcBef>
              <a:spcAft>
                <a:spcPct val="0"/>
              </a:spcAft>
              <a:defRPr sz="4400">
                <a:solidFill>
                  <a:schemeClr val="tx1"/>
                </a:solidFill>
                <a:latin typeface="Calibri" pitchFamily="26" charset="0"/>
                <a:ea typeface="ＭＳ Ｐゴシック" pitchFamily="26" charset="-128"/>
                <a:cs typeface="ＭＳ Ｐゴシック" pitchFamily="26" charset="-128"/>
              </a:defRPr>
            </a:lvl6pPr>
            <a:lvl7pPr marL="909536" algn="ctr" defTabSz="454752" rtl="0" fontAlgn="base">
              <a:spcBef>
                <a:spcPct val="0"/>
              </a:spcBef>
              <a:spcAft>
                <a:spcPct val="0"/>
              </a:spcAft>
              <a:defRPr sz="4400">
                <a:solidFill>
                  <a:schemeClr val="tx1"/>
                </a:solidFill>
                <a:latin typeface="Calibri" pitchFamily="26" charset="0"/>
                <a:ea typeface="ＭＳ Ｐゴシック" pitchFamily="26" charset="-128"/>
                <a:cs typeface="ＭＳ Ｐゴシック" pitchFamily="26" charset="-128"/>
              </a:defRPr>
            </a:lvl7pPr>
            <a:lvl8pPr marL="1364320" algn="ctr" defTabSz="454752" rtl="0" fontAlgn="base">
              <a:spcBef>
                <a:spcPct val="0"/>
              </a:spcBef>
              <a:spcAft>
                <a:spcPct val="0"/>
              </a:spcAft>
              <a:defRPr sz="4400">
                <a:solidFill>
                  <a:schemeClr val="tx1"/>
                </a:solidFill>
                <a:latin typeface="Calibri" pitchFamily="26" charset="0"/>
                <a:ea typeface="ＭＳ Ｐゴシック" pitchFamily="26" charset="-128"/>
                <a:cs typeface="ＭＳ Ｐゴシック" pitchFamily="26" charset="-128"/>
              </a:defRPr>
            </a:lvl8pPr>
            <a:lvl9pPr marL="1819094" algn="ctr" defTabSz="454752" rtl="0" fontAlgn="base">
              <a:spcBef>
                <a:spcPct val="0"/>
              </a:spcBef>
              <a:spcAft>
                <a:spcPct val="0"/>
              </a:spcAft>
              <a:defRPr sz="4400">
                <a:solidFill>
                  <a:schemeClr val="tx1"/>
                </a:solidFill>
                <a:latin typeface="Calibri" pitchFamily="26" charset="0"/>
                <a:ea typeface="ＭＳ Ｐゴシック" pitchFamily="26" charset="-128"/>
                <a:cs typeface="ＭＳ Ｐゴシック" pitchFamily="26" charset="-128"/>
              </a:defRPr>
            </a:lvl9pPr>
          </a:lstStyle>
          <a:p>
            <a:r>
              <a:rPr lang="en-US" dirty="0" smtClean="0"/>
              <a:t>Why do some communities adopt the open source model while others do not ?</a:t>
            </a:r>
            <a:endParaRPr lang="en-US" dirty="0"/>
          </a:p>
        </p:txBody>
      </p:sp>
    </p:spTree>
    <p:extLst>
      <p:ext uri="{BB962C8B-B14F-4D97-AF65-F5344CB8AC3E}">
        <p14:creationId xmlns:p14="http://schemas.microsoft.com/office/powerpoint/2010/main" val="41655887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65907" y="0"/>
            <a:ext cx="8204200" cy="674688"/>
          </a:xfrm>
        </p:spPr>
        <p:txBody>
          <a:bodyPr/>
          <a:lstStyle/>
          <a:p>
            <a:r>
              <a:rPr lang="en-US" sz="2100" dirty="0" smtClean="0">
                <a:latin typeface="Arial" charset="0"/>
                <a:ea typeface="ヒラギノ角ゴ Pro W3" charset="0"/>
                <a:cs typeface="ヒラギノ角ゴ Pro W3" charset="0"/>
              </a:rPr>
              <a:t>Astrophysics Simulations Need Multi-physics and Multi-scale</a:t>
            </a:r>
            <a:endParaRPr lang="en-US" dirty="0">
              <a:latin typeface="Arial" charset="0"/>
              <a:ea typeface="ヒラギノ角ゴ Pro W3" charset="0"/>
              <a:cs typeface="ヒラギノ角ゴ Pro W3" charset="0"/>
            </a:endParaRPr>
          </a:p>
        </p:txBody>
      </p:sp>
      <p:grpSp>
        <p:nvGrpSpPr>
          <p:cNvPr id="6" name="Group 5"/>
          <p:cNvGrpSpPr/>
          <p:nvPr/>
        </p:nvGrpSpPr>
        <p:grpSpPr>
          <a:xfrm>
            <a:off x="164471" y="5218643"/>
            <a:ext cx="2082976" cy="949325"/>
            <a:chOff x="134938" y="640490"/>
            <a:chExt cx="2082976" cy="949325"/>
          </a:xfrm>
        </p:grpSpPr>
        <p:pic>
          <p:nvPicPr>
            <p:cNvPr id="21529"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38" y="640490"/>
              <a:ext cx="2024062"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0" name="Text Box 32"/>
            <p:cNvSpPr txBox="1">
              <a:spLocks noChangeArrowheads="1"/>
            </p:cNvSpPr>
            <p:nvPr/>
          </p:nvSpPr>
          <p:spPr bwMode="auto">
            <a:xfrm>
              <a:off x="227189" y="1453290"/>
              <a:ext cx="19907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1pPr>
              <a:lvl2pPr marL="37931725" indent="-37474525">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9pPr>
            </a:lstStyle>
            <a:p>
              <a:pPr algn="l">
                <a:buSzPct val="108000"/>
              </a:pPr>
              <a:r>
                <a:rPr lang="en-GB" sz="900" i="1" dirty="0"/>
                <a:t>Shortly: Relativistic accretion onto NS</a:t>
              </a:r>
            </a:p>
          </p:txBody>
        </p:sp>
      </p:grpSp>
      <p:grpSp>
        <p:nvGrpSpPr>
          <p:cNvPr id="9" name="Group 8"/>
          <p:cNvGrpSpPr/>
          <p:nvPr/>
        </p:nvGrpSpPr>
        <p:grpSpPr>
          <a:xfrm>
            <a:off x="2249488" y="634620"/>
            <a:ext cx="2398712" cy="2163763"/>
            <a:chOff x="123148" y="4459593"/>
            <a:chExt cx="2398712" cy="2163763"/>
          </a:xfrm>
        </p:grpSpPr>
        <p:sp>
          <p:nvSpPr>
            <p:cNvPr id="21533" name="AutoShape 35"/>
            <p:cNvSpPr>
              <a:spLocks noChangeArrowheads="1"/>
            </p:cNvSpPr>
            <p:nvPr/>
          </p:nvSpPr>
          <p:spPr bwMode="auto">
            <a:xfrm>
              <a:off x="188235" y="4524681"/>
              <a:ext cx="2333625" cy="1760537"/>
            </a:xfrm>
            <a:prstGeom prst="roundRect">
              <a:avLst>
                <a:gd name="adj" fmla="val 111"/>
              </a:avLst>
            </a:pr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7" name="Group 6"/>
            <p:cNvGrpSpPr/>
            <p:nvPr/>
          </p:nvGrpSpPr>
          <p:grpSpPr>
            <a:xfrm>
              <a:off x="123148" y="4459593"/>
              <a:ext cx="2389187" cy="2163763"/>
              <a:chOff x="123148" y="4459593"/>
              <a:chExt cx="2389187" cy="2163763"/>
            </a:xfrm>
          </p:grpSpPr>
          <p:sp>
            <p:nvSpPr>
              <p:cNvPr id="21526" name="Text Box 28"/>
              <p:cNvSpPr txBox="1">
                <a:spLocks noChangeArrowheads="1"/>
              </p:cNvSpPr>
              <p:nvPr/>
            </p:nvSpPr>
            <p:spPr bwMode="auto">
              <a:xfrm>
                <a:off x="154898" y="6318556"/>
                <a:ext cx="21367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1pPr>
                <a:lvl2pPr marL="37931725" indent="-37474525">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9pPr>
              </a:lstStyle>
              <a:p>
                <a:pPr algn="l">
                  <a:buSzPct val="108000"/>
                </a:pPr>
                <a:r>
                  <a:rPr lang="en-GB" sz="1000" i="1"/>
                  <a:t>Gravitational collapse/Jeans instability</a:t>
                </a:r>
              </a:p>
            </p:txBody>
          </p:sp>
          <p:pic>
            <p:nvPicPr>
              <p:cNvPr id="21535" name="Picture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148" y="4459593"/>
                <a:ext cx="2389187"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5" name="Group 4"/>
          <p:cNvGrpSpPr/>
          <p:nvPr/>
        </p:nvGrpSpPr>
        <p:grpSpPr>
          <a:xfrm>
            <a:off x="2996721" y="2833828"/>
            <a:ext cx="1390819" cy="1992089"/>
            <a:chOff x="2258407" y="633360"/>
            <a:chExt cx="1390819" cy="1992089"/>
          </a:xfrm>
        </p:grpSpPr>
        <p:pic>
          <p:nvPicPr>
            <p:cNvPr id="21538" name="Picture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8407" y="633360"/>
              <a:ext cx="1389063"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9" name="Text Box 41"/>
            <p:cNvSpPr txBox="1">
              <a:spLocks noChangeArrowheads="1"/>
            </p:cNvSpPr>
            <p:nvPr/>
          </p:nvSpPr>
          <p:spPr bwMode="auto">
            <a:xfrm>
              <a:off x="2264926" y="2473049"/>
              <a:ext cx="13843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1pPr>
              <a:lvl2pPr marL="37931725" indent="-37474525">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9pPr>
            </a:lstStyle>
            <a:p>
              <a:pPr algn="l">
                <a:buSzPct val="108000"/>
              </a:pPr>
              <a:r>
                <a:rPr lang="en-GB" sz="1000" i="1" dirty="0" err="1">
                  <a:solidFill>
                    <a:schemeClr val="hlink"/>
                  </a:solidFill>
                </a:rPr>
                <a:t>Intracluster</a:t>
              </a:r>
              <a:r>
                <a:rPr lang="en-GB" sz="1000" i="1" dirty="0">
                  <a:solidFill>
                    <a:schemeClr val="hlink"/>
                  </a:solidFill>
                </a:rPr>
                <a:t> interactions</a:t>
              </a:r>
              <a:endParaRPr lang="en-GB" sz="1000" i="1" dirty="0"/>
            </a:p>
          </p:txBody>
        </p:sp>
      </p:grpSp>
      <p:grpSp>
        <p:nvGrpSpPr>
          <p:cNvPr id="4" name="Group 3"/>
          <p:cNvGrpSpPr/>
          <p:nvPr/>
        </p:nvGrpSpPr>
        <p:grpSpPr>
          <a:xfrm>
            <a:off x="132096" y="646212"/>
            <a:ext cx="1968500" cy="1941603"/>
            <a:chOff x="132096" y="1694757"/>
            <a:chExt cx="1968500" cy="1941603"/>
          </a:xfrm>
        </p:grpSpPr>
        <p:sp>
          <p:nvSpPr>
            <p:cNvPr id="21532" name="Text Box 34"/>
            <p:cNvSpPr txBox="1">
              <a:spLocks noChangeArrowheads="1"/>
            </p:cNvSpPr>
            <p:nvPr/>
          </p:nvSpPr>
          <p:spPr bwMode="auto">
            <a:xfrm>
              <a:off x="173850" y="3482472"/>
              <a:ext cx="157321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1pPr>
              <a:lvl2pPr marL="37931725" indent="-37474525">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9pPr>
            </a:lstStyle>
            <a:p>
              <a:pPr algn="l">
                <a:buSzPct val="108000"/>
              </a:pPr>
              <a:r>
                <a:rPr lang="en-GB" sz="1000" i="1" dirty="0" smtClean="0"/>
                <a:t>Type !a Supernova</a:t>
              </a:r>
              <a:endParaRPr lang="en-GB" sz="1000" i="1" dirty="0"/>
            </a:p>
          </p:txBody>
        </p:sp>
        <p:pic>
          <p:nvPicPr>
            <p:cNvPr id="21544" name="Picture 46" descr="budens_0400"/>
            <p:cNvPicPr>
              <a:picLocks noChangeAspect="1" noChangeArrowheads="1"/>
            </p:cNvPicPr>
            <p:nvPr/>
          </p:nvPicPr>
          <p:blipFill>
            <a:blip r:embed="rId6">
              <a:extLst>
                <a:ext uri="{28A0092B-C50C-407E-A947-70E740481C1C}">
                  <a14:useLocalDpi xmlns:a14="http://schemas.microsoft.com/office/drawing/2010/main" val="0"/>
                </a:ext>
              </a:extLst>
            </a:blip>
            <a:srcRect l="21094" t="3751" r="14063" b="23438"/>
            <a:stretch>
              <a:fillRect/>
            </a:stretch>
          </p:blipFill>
          <p:spPr bwMode="auto">
            <a:xfrm>
              <a:off x="132096" y="1694757"/>
              <a:ext cx="1968500"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 name="Content Placeholder 2"/>
          <p:cNvSpPr txBox="1">
            <a:spLocks/>
          </p:cNvSpPr>
          <p:nvPr/>
        </p:nvSpPr>
        <p:spPr>
          <a:xfrm>
            <a:off x="4688768" y="787894"/>
            <a:ext cx="4141449" cy="3908406"/>
          </a:xfrm>
          <a:prstGeom prst="rect">
            <a:avLst/>
          </a:prstGeom>
        </p:spPr>
        <p:txBody>
          <a:bodyPr>
            <a:normAutofit/>
          </a:bodyPr>
          <a:lstStyle>
            <a:lvl1pPr marL="290540" indent="-290540" algn="l" defTabSz="454752" rtl="0" eaLnBrk="0" fontAlgn="base" hangingPunct="0">
              <a:spcBef>
                <a:spcPct val="20000"/>
              </a:spcBef>
              <a:spcAft>
                <a:spcPct val="0"/>
              </a:spcAft>
              <a:buFont typeface="Arial" charset="0"/>
              <a:buChar char="•"/>
              <a:defRPr sz="2200" kern="1200">
                <a:solidFill>
                  <a:schemeClr val="tx1"/>
                </a:solidFill>
                <a:latin typeface="Arial" pitchFamily="-112" charset="0"/>
                <a:ea typeface="ＭＳ Ｐゴシック" pitchFamily="26" charset="-128"/>
                <a:cs typeface="ＭＳ Ｐゴシック" pitchFamily="26" charset="-128"/>
              </a:defRPr>
            </a:lvl1pPr>
            <a:lvl2pPr marL="738998" indent="-284268" algn="l" defTabSz="454752" rtl="0" eaLnBrk="0" fontAlgn="base" hangingPunct="0">
              <a:spcBef>
                <a:spcPct val="20000"/>
              </a:spcBef>
              <a:spcAft>
                <a:spcPct val="0"/>
              </a:spcAft>
              <a:buFont typeface="Arial" charset="0"/>
              <a:buChar char="–"/>
              <a:defRPr sz="2200" kern="1200">
                <a:solidFill>
                  <a:schemeClr val="tx1"/>
                </a:solidFill>
                <a:latin typeface="Arial" pitchFamily="-112" charset="0"/>
                <a:ea typeface="ＭＳ Ｐゴシック" pitchFamily="26" charset="-128"/>
                <a:cs typeface="+mn-cs"/>
              </a:defRPr>
            </a:lvl2pPr>
            <a:lvl3pPr marL="1136940" indent="-227368" algn="l" defTabSz="454752" rtl="0" eaLnBrk="0" fontAlgn="base" hangingPunct="0">
              <a:spcBef>
                <a:spcPct val="20000"/>
              </a:spcBef>
              <a:spcAft>
                <a:spcPct val="0"/>
              </a:spcAft>
              <a:buFont typeface="Arial" charset="0"/>
              <a:buChar char="•"/>
              <a:defRPr sz="2200" kern="1200">
                <a:solidFill>
                  <a:schemeClr val="tx1"/>
                </a:solidFill>
                <a:latin typeface="Arial" pitchFamily="-112" charset="0"/>
                <a:ea typeface="ＭＳ Ｐゴシック" pitchFamily="26" charset="-128"/>
                <a:cs typeface="+mn-cs"/>
              </a:defRPr>
            </a:lvl3pPr>
            <a:lvl4pPr marL="1654864" indent="-290540" algn="l" defTabSz="454752" rtl="0" eaLnBrk="0" fontAlgn="base" hangingPunct="0">
              <a:spcBef>
                <a:spcPct val="20000"/>
              </a:spcBef>
              <a:spcAft>
                <a:spcPct val="0"/>
              </a:spcAft>
              <a:buFont typeface="Arial" charset="0"/>
              <a:buChar char="–"/>
              <a:defRPr sz="2200" kern="1200">
                <a:solidFill>
                  <a:schemeClr val="tx1"/>
                </a:solidFill>
                <a:latin typeface="Arial" pitchFamily="-112" charset="0"/>
                <a:ea typeface="ＭＳ Ｐゴシック" pitchFamily="26" charset="-128"/>
                <a:cs typeface="+mn-cs"/>
              </a:defRPr>
            </a:lvl4pPr>
            <a:lvl5pPr marL="2109624" indent="-290540" algn="l" defTabSz="454752" rtl="0" eaLnBrk="0" fontAlgn="base" hangingPunct="0">
              <a:spcBef>
                <a:spcPct val="20000"/>
              </a:spcBef>
              <a:spcAft>
                <a:spcPct val="0"/>
              </a:spcAft>
              <a:buFont typeface="Arial" charset="0"/>
              <a:buChar char="»"/>
              <a:defRPr sz="2200" kern="1200">
                <a:solidFill>
                  <a:schemeClr val="tx1"/>
                </a:solidFill>
                <a:latin typeface="Arial" pitchFamily="-112" charset="0"/>
                <a:ea typeface="ＭＳ Ｐゴシック" pitchFamily="26" charset="-128"/>
                <a:cs typeface="+mn-cs"/>
              </a:defRPr>
            </a:lvl5pPr>
            <a:lvl6pPr marL="2501267" indent="-227368" algn="l" defTabSz="454752" rtl="0" eaLnBrk="1" latinLnBrk="0" hangingPunct="1">
              <a:spcBef>
                <a:spcPct val="20000"/>
              </a:spcBef>
              <a:buFont typeface="Arial"/>
              <a:buChar char="•"/>
              <a:defRPr sz="2000" kern="1200">
                <a:solidFill>
                  <a:schemeClr val="tx1"/>
                </a:solidFill>
                <a:latin typeface="+mn-lt"/>
                <a:ea typeface="+mn-ea"/>
                <a:cs typeface="+mn-cs"/>
              </a:defRPr>
            </a:lvl6pPr>
            <a:lvl7pPr marL="2956019" indent="-227368" algn="l" defTabSz="454752" rtl="0" eaLnBrk="1" latinLnBrk="0" hangingPunct="1">
              <a:spcBef>
                <a:spcPct val="20000"/>
              </a:spcBef>
              <a:buFont typeface="Arial"/>
              <a:buChar char="•"/>
              <a:defRPr sz="2000" kern="1200">
                <a:solidFill>
                  <a:schemeClr val="tx1"/>
                </a:solidFill>
                <a:latin typeface="+mn-lt"/>
                <a:ea typeface="+mn-ea"/>
                <a:cs typeface="+mn-cs"/>
              </a:defRPr>
            </a:lvl7pPr>
            <a:lvl8pPr marL="3410797" indent="-227368" algn="l" defTabSz="454752" rtl="0" eaLnBrk="1" latinLnBrk="0" hangingPunct="1">
              <a:spcBef>
                <a:spcPct val="20000"/>
              </a:spcBef>
              <a:buFont typeface="Arial"/>
              <a:buChar char="•"/>
              <a:defRPr sz="2000" kern="1200">
                <a:solidFill>
                  <a:schemeClr val="tx1"/>
                </a:solidFill>
                <a:latin typeface="+mn-lt"/>
                <a:ea typeface="+mn-ea"/>
                <a:cs typeface="+mn-cs"/>
              </a:defRPr>
            </a:lvl8pPr>
            <a:lvl9pPr marL="3865548" indent="-227368" algn="l" defTabSz="454752"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q"/>
            </a:pPr>
            <a:r>
              <a:rPr lang="en-US" dirty="0" smtClean="0"/>
              <a:t>Mesh methods</a:t>
            </a:r>
            <a:r>
              <a:rPr lang="en-US" dirty="0"/>
              <a:t>:</a:t>
            </a:r>
            <a:r>
              <a:rPr lang="en-US" dirty="0" smtClean="0"/>
              <a:t> Explicit (gas dynamics), semi-Implicit (gravitational potential), and implicit (radiation)</a:t>
            </a:r>
          </a:p>
          <a:p>
            <a:pPr>
              <a:buFont typeface="Wingdings" charset="2"/>
              <a:buChar char="q"/>
            </a:pPr>
            <a:r>
              <a:rPr lang="en-US" dirty="0" smtClean="0"/>
              <a:t>Particle methods: tracers, massive, charged</a:t>
            </a:r>
          </a:p>
          <a:p>
            <a:pPr>
              <a:buFont typeface="Wingdings" charset="2"/>
              <a:buChar char="q"/>
            </a:pPr>
            <a:r>
              <a:rPr lang="en-US" dirty="0" smtClean="0"/>
              <a:t>Point-wise calculations: EOS, source terms</a:t>
            </a:r>
          </a:p>
          <a:p>
            <a:pPr>
              <a:buFont typeface="Wingdings" charset="2"/>
              <a:buChar char="q"/>
            </a:pPr>
            <a:r>
              <a:rPr lang="en-US" dirty="0" smtClean="0"/>
              <a:t>AMR for data and computation compression</a:t>
            </a:r>
          </a:p>
          <a:p>
            <a:pPr>
              <a:buFont typeface="Wingdings" charset="2"/>
              <a:buChar char="q"/>
            </a:pPr>
            <a:endParaRPr lang="en-US" dirty="0"/>
          </a:p>
        </p:txBody>
      </p:sp>
      <p:sp>
        <p:nvSpPr>
          <p:cNvPr id="2" name="TextBox 1"/>
          <p:cNvSpPr txBox="1"/>
          <p:nvPr/>
        </p:nvSpPr>
        <p:spPr>
          <a:xfrm>
            <a:off x="2776054" y="5124579"/>
            <a:ext cx="6113227" cy="923330"/>
          </a:xfrm>
          <a:prstGeom prst="rect">
            <a:avLst/>
          </a:prstGeom>
          <a:noFill/>
        </p:spPr>
        <p:txBody>
          <a:bodyPr wrap="square" rtlCol="0">
            <a:spAutoFit/>
          </a:bodyPr>
          <a:lstStyle/>
          <a:p>
            <a:r>
              <a:rPr lang="en-US" b="1" dirty="0" smtClean="0"/>
              <a:t>Developing and maintaining such complex codes is beyond the resources of capabilities of individuals or even small groups: Community codes are the solution </a:t>
            </a:r>
            <a:endParaRPr lang="en-US" b="1" dirty="0"/>
          </a:p>
        </p:txBody>
      </p:sp>
      <p:grpSp>
        <p:nvGrpSpPr>
          <p:cNvPr id="8" name="Group 7"/>
          <p:cNvGrpSpPr/>
          <p:nvPr/>
        </p:nvGrpSpPr>
        <p:grpSpPr>
          <a:xfrm>
            <a:off x="295326" y="2894575"/>
            <a:ext cx="2382609" cy="2058321"/>
            <a:chOff x="3159979" y="4592923"/>
            <a:chExt cx="2382609" cy="2058321"/>
          </a:xfrm>
        </p:grpSpPr>
        <p:pic>
          <p:nvPicPr>
            <p:cNvPr id="3" name="Picture 2" descr="ASCFlashCenter_GCM_Ga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59979" y="4592923"/>
              <a:ext cx="2382609" cy="1786956"/>
            </a:xfrm>
            <a:prstGeom prst="rect">
              <a:avLst/>
            </a:prstGeom>
          </p:spPr>
        </p:pic>
        <p:sp>
          <p:nvSpPr>
            <p:cNvPr id="37" name="Text Box 34"/>
            <p:cNvSpPr txBox="1">
              <a:spLocks noChangeArrowheads="1"/>
            </p:cNvSpPr>
            <p:nvPr/>
          </p:nvSpPr>
          <p:spPr bwMode="auto">
            <a:xfrm>
              <a:off x="3190901" y="6497356"/>
              <a:ext cx="157859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1pPr>
              <a:lvl2pPr marL="37931725" indent="-37474525">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66"/>
                  </a:solidFill>
                  <a:latin typeface="Arial" charset="0"/>
                  <a:ea typeface="ヒラギノ角ゴ Pro W3" charset="0"/>
                  <a:cs typeface="ヒラギノ角ゴ Pro W3" charset="0"/>
                </a:defRPr>
              </a:lvl9pPr>
            </a:lstStyle>
            <a:p>
              <a:pPr algn="l">
                <a:buSzPct val="108000"/>
              </a:pPr>
              <a:r>
                <a:rPr lang="en-GB" sz="1000" i="1" dirty="0" smtClean="0"/>
                <a:t>Galaxy Cluster Merger</a:t>
              </a:r>
              <a:endParaRPr lang="en-GB" sz="1000" i="1" dirty="0"/>
            </a:p>
          </p:txBody>
        </p:sp>
      </p:grpSp>
    </p:spTree>
  </p:cSld>
  <p:clrMapOvr>
    <a:masterClrMapping/>
  </p:clrMapOvr>
  <p:transition xmlns:p14="http://schemas.microsoft.com/office/powerpoint/2010/main">
    <p:pull dir="r"/>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Other Communities ?</a:t>
            </a:r>
            <a:endParaRPr lang="en-US" dirty="0"/>
          </a:p>
        </p:txBody>
      </p:sp>
      <p:sp>
        <p:nvSpPr>
          <p:cNvPr id="3" name="Content Placeholder 2"/>
          <p:cNvSpPr txBox="1">
            <a:spLocks/>
          </p:cNvSpPr>
          <p:nvPr/>
        </p:nvSpPr>
        <p:spPr>
          <a:xfrm>
            <a:off x="416234" y="1368177"/>
            <a:ext cx="8091083" cy="4284810"/>
          </a:xfrm>
          <a:prstGeom prst="rect">
            <a:avLst/>
          </a:prstGeom>
        </p:spPr>
        <p:txBody>
          <a:bodyPr>
            <a:normAutofit fontScale="92500" lnSpcReduction="10000"/>
          </a:bodyPr>
          <a:lstStyle>
            <a:lvl1pPr marL="290540" indent="-290540" algn="l" defTabSz="454752" rtl="0" eaLnBrk="0" fontAlgn="base" hangingPunct="0">
              <a:spcBef>
                <a:spcPct val="20000"/>
              </a:spcBef>
              <a:spcAft>
                <a:spcPct val="0"/>
              </a:spcAft>
              <a:buFont typeface="Wingdings" charset="2"/>
              <a:buChar char="q"/>
              <a:defRPr sz="2800" kern="1200">
                <a:solidFill>
                  <a:schemeClr val="tx1"/>
                </a:solidFill>
                <a:latin typeface="Arial" pitchFamily="-112" charset="0"/>
                <a:ea typeface="ＭＳ Ｐゴシック" pitchFamily="26" charset="-128"/>
                <a:cs typeface="ＭＳ Ｐゴシック" pitchFamily="26" charset="-128"/>
              </a:defRPr>
            </a:lvl1pPr>
            <a:lvl2pPr marL="738998" indent="-284268" algn="l" defTabSz="454752" rtl="0" eaLnBrk="0" fontAlgn="base" hangingPunct="0">
              <a:spcBef>
                <a:spcPct val="20000"/>
              </a:spcBef>
              <a:spcAft>
                <a:spcPct val="0"/>
              </a:spcAft>
              <a:buFont typeface="Wingdings" charset="2"/>
              <a:buChar char="q"/>
              <a:defRPr sz="2400" kern="1200">
                <a:solidFill>
                  <a:schemeClr val="tx1"/>
                </a:solidFill>
                <a:latin typeface="Arial" pitchFamily="-112" charset="0"/>
                <a:ea typeface="ＭＳ Ｐゴシック" pitchFamily="26" charset="-128"/>
                <a:cs typeface="+mn-cs"/>
              </a:defRPr>
            </a:lvl2pPr>
            <a:lvl3pPr marL="1136940" indent="-227368" algn="l" defTabSz="454752" rtl="0" eaLnBrk="0" fontAlgn="base" hangingPunct="0">
              <a:spcBef>
                <a:spcPct val="20000"/>
              </a:spcBef>
              <a:spcAft>
                <a:spcPct val="0"/>
              </a:spcAft>
              <a:buFont typeface="Wingdings" charset="2"/>
              <a:buChar char="q"/>
              <a:defRPr sz="2200" kern="1200">
                <a:solidFill>
                  <a:schemeClr val="tx1"/>
                </a:solidFill>
                <a:latin typeface="Arial" pitchFamily="-112" charset="0"/>
                <a:ea typeface="ＭＳ Ｐゴシック" pitchFamily="26" charset="-128"/>
                <a:cs typeface="+mn-cs"/>
              </a:defRPr>
            </a:lvl3pPr>
            <a:lvl4pPr marL="1654864" indent="-290540" algn="l" defTabSz="454752" rtl="0" eaLnBrk="0" fontAlgn="base" hangingPunct="0">
              <a:spcBef>
                <a:spcPct val="20000"/>
              </a:spcBef>
              <a:spcAft>
                <a:spcPct val="0"/>
              </a:spcAft>
              <a:buFont typeface="Wingdings" charset="2"/>
              <a:buChar char="q"/>
              <a:defRPr sz="2000" kern="1200">
                <a:solidFill>
                  <a:schemeClr val="tx1"/>
                </a:solidFill>
                <a:latin typeface="Arial" pitchFamily="-112" charset="0"/>
                <a:ea typeface="ＭＳ Ｐゴシック" pitchFamily="26" charset="-128"/>
                <a:cs typeface="+mn-cs"/>
              </a:defRPr>
            </a:lvl4pPr>
            <a:lvl5pPr marL="2109624" indent="-290540" algn="l" defTabSz="454752" rtl="0" eaLnBrk="0" fontAlgn="base" hangingPunct="0">
              <a:spcBef>
                <a:spcPct val="20000"/>
              </a:spcBef>
              <a:spcAft>
                <a:spcPct val="0"/>
              </a:spcAft>
              <a:buFont typeface="Wingdings" charset="2"/>
              <a:buChar char="q"/>
              <a:defRPr sz="1800" kern="1200">
                <a:solidFill>
                  <a:schemeClr val="tx1"/>
                </a:solidFill>
                <a:latin typeface="Arial" pitchFamily="-112" charset="0"/>
                <a:ea typeface="ＭＳ Ｐゴシック" pitchFamily="26" charset="-128"/>
                <a:cs typeface="+mn-cs"/>
              </a:defRPr>
            </a:lvl5pPr>
            <a:lvl6pPr marL="2501267" indent="-227368" algn="l" defTabSz="454752" rtl="0" eaLnBrk="1" latinLnBrk="0" hangingPunct="1">
              <a:spcBef>
                <a:spcPct val="20000"/>
              </a:spcBef>
              <a:buFont typeface="Arial"/>
              <a:buChar char="•"/>
              <a:defRPr sz="2000" kern="1200">
                <a:solidFill>
                  <a:schemeClr val="tx1"/>
                </a:solidFill>
                <a:latin typeface="+mn-lt"/>
                <a:ea typeface="+mn-ea"/>
                <a:cs typeface="+mn-cs"/>
              </a:defRPr>
            </a:lvl6pPr>
            <a:lvl7pPr marL="2956019" indent="-227368" algn="l" defTabSz="454752" rtl="0" eaLnBrk="1" latinLnBrk="0" hangingPunct="1">
              <a:spcBef>
                <a:spcPct val="20000"/>
              </a:spcBef>
              <a:buFont typeface="Arial"/>
              <a:buChar char="•"/>
              <a:defRPr sz="2000" kern="1200">
                <a:solidFill>
                  <a:schemeClr val="tx1"/>
                </a:solidFill>
                <a:latin typeface="+mn-lt"/>
                <a:ea typeface="+mn-ea"/>
                <a:cs typeface="+mn-cs"/>
              </a:defRPr>
            </a:lvl7pPr>
            <a:lvl8pPr marL="3410797" indent="-227368" algn="l" defTabSz="454752" rtl="0" eaLnBrk="1" latinLnBrk="0" hangingPunct="1">
              <a:spcBef>
                <a:spcPct val="20000"/>
              </a:spcBef>
              <a:buFont typeface="Arial"/>
              <a:buChar char="•"/>
              <a:defRPr sz="2000" kern="1200">
                <a:solidFill>
                  <a:schemeClr val="tx1"/>
                </a:solidFill>
                <a:latin typeface="+mn-lt"/>
                <a:ea typeface="+mn-ea"/>
                <a:cs typeface="+mn-cs"/>
              </a:defRPr>
            </a:lvl8pPr>
            <a:lvl9pPr marL="3865548" indent="-227368" algn="l" defTabSz="45475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Community/open-source approach more common in areas which need multi-physics and/or multi-scale</a:t>
            </a:r>
          </a:p>
          <a:p>
            <a:r>
              <a:rPr lang="en-US" dirty="0" smtClean="0"/>
              <a:t>A visionary sees the benefit of software re-use and releases the code</a:t>
            </a:r>
          </a:p>
          <a:p>
            <a:r>
              <a:rPr lang="en-US" dirty="0" smtClean="0"/>
              <a:t>Sophistication in modeling advances more rapidly in such communities</a:t>
            </a:r>
          </a:p>
          <a:p>
            <a:r>
              <a:rPr lang="en-US" dirty="0" smtClean="0"/>
              <a:t>Others keep their software close for perceived competitive advantage</a:t>
            </a:r>
          </a:p>
          <a:p>
            <a:pPr lvl="1"/>
            <a:r>
              <a:rPr lang="en-US" dirty="0" smtClean="0"/>
              <a:t>Repeated re-invention of wheel</a:t>
            </a:r>
          </a:p>
          <a:p>
            <a:pPr lvl="1"/>
            <a:r>
              <a:rPr lang="en-US" dirty="0" smtClean="0"/>
              <a:t>General advancement of model fidelity slower</a:t>
            </a:r>
          </a:p>
          <a:p>
            <a:pPr lvl="1"/>
            <a:endParaRPr lang="en-US" dirty="0" smtClean="0"/>
          </a:p>
        </p:txBody>
      </p:sp>
      <p:sp>
        <p:nvSpPr>
          <p:cNvPr id="4" name="Rectangle 3"/>
          <p:cNvSpPr/>
          <p:nvPr/>
        </p:nvSpPr>
        <p:spPr>
          <a:xfrm>
            <a:off x="983189" y="5393549"/>
            <a:ext cx="6213209" cy="655419"/>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Let us examine what does it take to build a community code</a:t>
            </a:r>
            <a:endParaRPr lang="en-US" dirty="0">
              <a:solidFill>
                <a:schemeClr val="tx1"/>
              </a:solidFill>
            </a:endParaRPr>
          </a:p>
        </p:txBody>
      </p:sp>
    </p:spTree>
    <p:extLst>
      <p:ext uri="{BB962C8B-B14F-4D97-AF65-F5344CB8AC3E}">
        <p14:creationId xmlns:p14="http://schemas.microsoft.com/office/powerpoint/2010/main" val="9704727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“Cathedral and the Bazaar”,  </a:t>
            </a:r>
            <a:r>
              <a:rPr lang="en-US" sz="2800" dirty="0">
                <a:hlinkClick r:id="rId2" tooltip="Eric S. Raymond"/>
              </a:rPr>
              <a:t>Eric S. Raymond</a:t>
            </a:r>
            <a:endParaRPr lang="en-US" sz="2800" dirty="0"/>
          </a:p>
        </p:txBody>
      </p:sp>
      <p:sp>
        <p:nvSpPr>
          <p:cNvPr id="3" name="Content Placeholder 2"/>
          <p:cNvSpPr>
            <a:spLocks noGrp="1"/>
          </p:cNvSpPr>
          <p:nvPr>
            <p:ph idx="1"/>
          </p:nvPr>
        </p:nvSpPr>
        <p:spPr>
          <a:xfrm>
            <a:off x="457200" y="1391479"/>
            <a:ext cx="8229600" cy="4734685"/>
          </a:xfrm>
        </p:spPr>
        <p:txBody>
          <a:bodyPr>
            <a:normAutofit fontScale="92500" lnSpcReduction="10000"/>
          </a:bodyPr>
          <a:lstStyle/>
          <a:p>
            <a:r>
              <a:rPr lang="en-US" b="1" dirty="0" smtClean="0"/>
              <a:t>The </a:t>
            </a:r>
            <a:r>
              <a:rPr lang="en-US" b="1" i="1" dirty="0" smtClean="0"/>
              <a:t>Cathedral</a:t>
            </a:r>
            <a:r>
              <a:rPr lang="en-US" b="1" dirty="0" smtClean="0"/>
              <a:t> model</a:t>
            </a:r>
            <a:endParaRPr lang="en-US" dirty="0" smtClean="0"/>
          </a:p>
          <a:p>
            <a:pPr lvl="1"/>
            <a:r>
              <a:rPr lang="en-US" dirty="0" smtClean="0"/>
              <a:t> Code is available with each software release</a:t>
            </a:r>
          </a:p>
          <a:p>
            <a:pPr lvl="1"/>
            <a:r>
              <a:rPr lang="en-US" dirty="0" smtClean="0"/>
              <a:t> Development between releases is restricted to an exclusive group of </a:t>
            </a:r>
            <a:r>
              <a:rPr lang="en-US" dirty="0" smtClean="0">
                <a:hlinkClick r:id="rId3" tooltip="Software developer"/>
              </a:rPr>
              <a:t>software developers</a:t>
            </a:r>
            <a:r>
              <a:rPr lang="en-US" dirty="0" smtClean="0"/>
              <a:t>. </a:t>
            </a:r>
          </a:p>
          <a:p>
            <a:pPr lvl="2"/>
            <a:r>
              <a:rPr lang="en-US" dirty="0" smtClean="0">
                <a:hlinkClick r:id="rId4" tooltip="GNU Emacs"/>
              </a:rPr>
              <a:t>GNU Emacs</a:t>
            </a:r>
            <a:r>
              <a:rPr lang="en-US" dirty="0" smtClean="0"/>
              <a:t> and </a:t>
            </a:r>
            <a:r>
              <a:rPr lang="en-US" dirty="0" smtClean="0">
                <a:hlinkClick r:id="rId5" tooltip="GNU Compiler Collection"/>
              </a:rPr>
              <a:t>GCC</a:t>
            </a:r>
            <a:r>
              <a:rPr lang="en-US" dirty="0" smtClean="0"/>
              <a:t> are presented as examples.</a:t>
            </a:r>
          </a:p>
          <a:p>
            <a:pPr lvl="1"/>
            <a:r>
              <a:rPr lang="en-US" dirty="0" smtClean="0"/>
              <a:t>Central control models</a:t>
            </a:r>
          </a:p>
          <a:p>
            <a:endParaRPr lang="en-US" dirty="0" smtClean="0"/>
          </a:p>
          <a:p>
            <a:r>
              <a:rPr lang="en-US" b="1" dirty="0" smtClean="0"/>
              <a:t>The </a:t>
            </a:r>
            <a:r>
              <a:rPr lang="en-US" b="1" i="1" dirty="0" smtClean="0"/>
              <a:t>Bazaar</a:t>
            </a:r>
            <a:r>
              <a:rPr lang="en-US" b="1" dirty="0" smtClean="0"/>
              <a:t> model</a:t>
            </a:r>
            <a:endParaRPr lang="en-US" dirty="0" smtClean="0"/>
          </a:p>
          <a:p>
            <a:pPr lvl="1"/>
            <a:r>
              <a:rPr lang="en-US" dirty="0" smtClean="0"/>
              <a:t> Code is developed over the </a:t>
            </a:r>
            <a:r>
              <a:rPr lang="en-US" dirty="0" smtClean="0">
                <a:hlinkClick r:id="rId6" tooltip="Internet"/>
              </a:rPr>
              <a:t>Internet</a:t>
            </a:r>
            <a:r>
              <a:rPr lang="en-US" dirty="0" smtClean="0"/>
              <a:t> in view of the public.</a:t>
            </a:r>
          </a:p>
          <a:p>
            <a:pPr lvl="1"/>
            <a:r>
              <a:rPr lang="en-US" dirty="0" smtClean="0"/>
              <a:t> Raymond credits </a:t>
            </a:r>
            <a:r>
              <a:rPr lang="en-US" dirty="0" smtClean="0">
                <a:hlinkClick r:id="rId7" tooltip="Linus Torvalds"/>
              </a:rPr>
              <a:t>Linus Torvalds</a:t>
            </a:r>
            <a:r>
              <a:rPr lang="en-US" dirty="0" smtClean="0"/>
              <a:t>, leader of the Linux kernel project, as the inventor of this process.</a:t>
            </a:r>
          </a:p>
          <a:p>
            <a:pPr lvl="1"/>
            <a:r>
              <a:rPr lang="en-US" dirty="0" smtClean="0"/>
              <a:t>Distributed control models</a:t>
            </a:r>
          </a:p>
          <a:p>
            <a:endParaRPr lang="en-US" dirty="0"/>
          </a:p>
        </p:txBody>
      </p:sp>
    </p:spTree>
    <p:extLst>
      <p:ext uri="{BB962C8B-B14F-4D97-AF65-F5344CB8AC3E}">
        <p14:creationId xmlns:p14="http://schemas.microsoft.com/office/powerpoint/2010/main" val="292644742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Scientific codes</a:t>
            </a:r>
            <a:endParaRPr lang="en-US" dirty="0"/>
          </a:p>
        </p:txBody>
      </p:sp>
      <p:sp>
        <p:nvSpPr>
          <p:cNvPr id="3" name="Content Placeholder 2"/>
          <p:cNvSpPr>
            <a:spLocks noGrp="1"/>
          </p:cNvSpPr>
          <p:nvPr>
            <p:ph idx="1"/>
          </p:nvPr>
        </p:nvSpPr>
        <p:spPr>
          <a:xfrm>
            <a:off x="457200" y="1286530"/>
            <a:ext cx="8136757" cy="3941426"/>
          </a:xfrm>
        </p:spPr>
        <p:txBody>
          <a:bodyPr>
            <a:normAutofit fontScale="70000" lnSpcReduction="20000"/>
          </a:bodyPr>
          <a:lstStyle/>
          <a:p>
            <a:r>
              <a:rPr lang="en-US" dirty="0" smtClean="0"/>
              <a:t>Mostly follow the cathedral model</a:t>
            </a:r>
          </a:p>
          <a:p>
            <a:r>
              <a:rPr lang="en-US" dirty="0" smtClean="0"/>
              <a:t>Many reasons are given, some valid, others spring from bias</a:t>
            </a:r>
          </a:p>
          <a:p>
            <a:r>
              <a:rPr lang="en-US" dirty="0" smtClean="0"/>
              <a:t>The valid ones</a:t>
            </a:r>
          </a:p>
          <a:p>
            <a:pPr lvl="1"/>
            <a:r>
              <a:rPr lang="en-US" dirty="0" smtClean="0"/>
              <a:t>Scientists tend to be skeptical of software engineering</a:t>
            </a:r>
          </a:p>
          <a:p>
            <a:pPr lvl="1"/>
            <a:r>
              <a:rPr lang="en-US" dirty="0" smtClean="0"/>
              <a:t>The code quality becomes hard to maintain</a:t>
            </a:r>
          </a:p>
          <a:p>
            <a:pPr lvl="1"/>
            <a:r>
              <a:rPr lang="en-US" dirty="0" smtClean="0"/>
              <a:t>Hard to find financial support for gate keeping and general maintenance </a:t>
            </a:r>
          </a:p>
          <a:p>
            <a:pPr lvl="1"/>
            <a:r>
              <a:rPr lang="en-US" dirty="0" smtClean="0"/>
              <a:t>Typical user communities are too small to effectively support the bazaar model</a:t>
            </a:r>
          </a:p>
          <a:p>
            <a:pPr lvl="1"/>
            <a:r>
              <a:rPr lang="en-US" dirty="0" smtClean="0"/>
              <a:t>The reward structure for majority of potential contributors is incompatible</a:t>
            </a:r>
          </a:p>
          <a:p>
            <a:r>
              <a:rPr lang="en-US" dirty="0" smtClean="0"/>
              <a:t>The not so valid ones</a:t>
            </a:r>
          </a:p>
          <a:p>
            <a:pPr lvl="1"/>
            <a:r>
              <a:rPr lang="en-US" dirty="0" smtClean="0"/>
              <a:t>Codes are far too complex </a:t>
            </a:r>
          </a:p>
          <a:p>
            <a:pPr lvl="1"/>
            <a:r>
              <a:rPr lang="en-US" dirty="0" smtClean="0"/>
              <a:t>Competitive advantage from owning the code</a:t>
            </a:r>
          </a:p>
          <a:p>
            <a:pPr lvl="1"/>
            <a:endParaRPr lang="en-US" dirty="0"/>
          </a:p>
        </p:txBody>
      </p:sp>
      <p:sp>
        <p:nvSpPr>
          <p:cNvPr id="4" name="Rectangle 3"/>
          <p:cNvSpPr/>
          <p:nvPr/>
        </p:nvSpPr>
        <p:spPr>
          <a:xfrm>
            <a:off x="466461" y="5266883"/>
            <a:ext cx="8292353" cy="806824"/>
          </a:xfrm>
          <a:prstGeom prst="rect">
            <a:avLst/>
          </a:prstGeom>
        </p:spPr>
        <p:style>
          <a:lnRef idx="1">
            <a:schemeClr val="accent1"/>
          </a:lnRef>
          <a:fillRef idx="3">
            <a:schemeClr val="accent1"/>
          </a:fillRef>
          <a:effectRef idx="2">
            <a:schemeClr val="accent1"/>
          </a:effectRef>
          <a:fontRef idx="minor">
            <a:schemeClr val="lt1"/>
          </a:fontRef>
        </p:style>
        <p:txBody>
          <a:bodyPr lIns="90947" tIns="45474" rIns="90947" bIns="45474" rtlCol="0" anchor="ctr"/>
          <a:lstStyle/>
          <a:p>
            <a:pPr algn="ctr"/>
            <a:r>
              <a:rPr lang="en-US" dirty="0" smtClean="0">
                <a:solidFill>
                  <a:schemeClr val="tx1"/>
                </a:solidFill>
              </a:rPr>
              <a:t>The real reason many times is simply the history of the development of the code</a:t>
            </a:r>
          </a:p>
          <a:p>
            <a:pPr algn="ctr"/>
            <a:r>
              <a:rPr lang="en-US" dirty="0">
                <a:solidFill>
                  <a:schemeClr val="tx1"/>
                </a:solidFill>
              </a:rPr>
              <a:t>a</a:t>
            </a:r>
            <a:r>
              <a:rPr lang="en-US" dirty="0" smtClean="0">
                <a:solidFill>
                  <a:schemeClr val="tx1"/>
                </a:solidFill>
              </a:rPr>
              <a:t>nd the pride of ownership</a:t>
            </a:r>
            <a:endParaRPr lang="en-US" dirty="0">
              <a:solidFill>
                <a:schemeClr val="tx1"/>
              </a:solidFill>
            </a:endParaRPr>
          </a:p>
        </p:txBody>
      </p:sp>
    </p:spTree>
    <p:extLst>
      <p:ext uri="{BB962C8B-B14F-4D97-AF65-F5344CB8AC3E}">
        <p14:creationId xmlns:p14="http://schemas.microsoft.com/office/powerpoint/2010/main" val="304710072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9667</TotalTime>
  <Words>2599</Words>
  <Application>Microsoft Macintosh PowerPoint</Application>
  <PresentationFormat>On-screen Show (4:3)</PresentationFormat>
  <Paragraphs>320</Paragraphs>
  <Slides>44</Slides>
  <Notes>13</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PowerPoint Presentation</vt:lpstr>
      <vt:lpstr>The Astrophysics Community</vt:lpstr>
      <vt:lpstr>The Astrophysics Community</vt:lpstr>
      <vt:lpstr>The Astrophysics Community</vt:lpstr>
      <vt:lpstr>Why did Community Codes Flourish in Astrophysics</vt:lpstr>
      <vt:lpstr>Astrophysics Simulations Need Multi-physics and Multi-scale</vt:lpstr>
      <vt:lpstr>What About Other Communities ?</vt:lpstr>
      <vt:lpstr>“Cathedral and the Bazaar”,  Eric S. Raymond</vt:lpstr>
      <vt:lpstr>Scientific codes</vt:lpstr>
      <vt:lpstr>Scientific Community Codes Can Follow Several Different Paths :</vt:lpstr>
      <vt:lpstr>A More Sustained Path</vt:lpstr>
      <vt:lpstr>A Desirable Path</vt:lpstr>
      <vt:lpstr>Open Source Benefits</vt:lpstr>
      <vt:lpstr>Software Engineering and Process</vt:lpstr>
      <vt:lpstr>The Benefits of the Bazaar model</vt:lpstr>
      <vt:lpstr>The Pitfalls of the Bazaar model</vt:lpstr>
      <vt:lpstr>Other Considerations : User Expertise</vt:lpstr>
      <vt:lpstr>Distribution Policies</vt:lpstr>
      <vt:lpstr>Contribution Policies</vt:lpstr>
      <vt:lpstr>Community Building</vt:lpstr>
      <vt:lpstr>Examples : FLASH Developed and Distributed by One Institution</vt:lpstr>
      <vt:lpstr>FLASH’s Community</vt:lpstr>
      <vt:lpstr>Some Statistics</vt:lpstr>
      <vt:lpstr>Community Building</vt:lpstr>
      <vt:lpstr>Enzo : Transitioned from close to open source</vt:lpstr>
      <vt:lpstr>Development Model</vt:lpstr>
      <vt:lpstr>Community</vt:lpstr>
      <vt:lpstr>PowerPoint Presentation</vt:lpstr>
      <vt:lpstr>Building a community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Common Threads</vt:lpstr>
      <vt:lpstr>General Impact</vt:lpstr>
      <vt:lpstr>General Impact</vt:lpstr>
      <vt:lpstr>General Impact</vt:lpstr>
      <vt:lpstr>Conclusions</vt:lpstr>
      <vt:lpstr>PowerPoint Presentation</vt:lpstr>
      <vt:lpstr>PowerPoint Presentation</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Flavio Robles</dc:creator>
  <cp:lastModifiedBy>Anshu Dubey</cp:lastModifiedBy>
  <cp:revision>217</cp:revision>
  <cp:lastPrinted>2009-08-10T21:43:38Z</cp:lastPrinted>
  <dcterms:created xsi:type="dcterms:W3CDTF">2012-09-05T19:22:37Z</dcterms:created>
  <dcterms:modified xsi:type="dcterms:W3CDTF">2014-08-13T18:06:36Z</dcterms:modified>
</cp:coreProperties>
</file>